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64" r:id="rId2"/>
    <p:sldId id="288" r:id="rId3"/>
    <p:sldId id="289" r:id="rId4"/>
    <p:sldId id="257" r:id="rId5"/>
    <p:sldId id="267" r:id="rId6"/>
    <p:sldId id="291" r:id="rId7"/>
    <p:sldId id="259" r:id="rId8"/>
    <p:sldId id="258" r:id="rId9"/>
    <p:sldId id="284" r:id="rId10"/>
    <p:sldId id="302" r:id="rId11"/>
    <p:sldId id="275" r:id="rId12"/>
    <p:sldId id="297" r:id="rId13"/>
    <p:sldId id="298" r:id="rId14"/>
    <p:sldId id="299" r:id="rId15"/>
    <p:sldId id="292" r:id="rId16"/>
    <p:sldId id="296" r:id="rId17"/>
    <p:sldId id="279" r:id="rId18"/>
    <p:sldId id="280" r:id="rId19"/>
    <p:sldId id="281" r:id="rId20"/>
    <p:sldId id="303" r:id="rId21"/>
    <p:sldId id="285" r:id="rId22"/>
    <p:sldId id="293" r:id="rId23"/>
    <p:sldId id="283" r:id="rId24"/>
    <p:sldId id="304" r:id="rId25"/>
    <p:sldId id="287" r:id="rId26"/>
    <p:sldId id="290" r:id="rId27"/>
    <p:sldId id="30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  <a:tblStyle styleId="{F5AB1C69-6EDB-4FF4-983F-18BD219EF322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0F0F0"/>
          </a:solidFill>
        </a:fill>
      </a:tcStyle>
    </a:wholeTbl>
    <a:band1H>
      <a:tcStyle>
        <a:tcBdr/>
        <a:fill>
          <a:solidFill>
            <a:srgbClr val="E1E1E1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E1E1E1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A5A5A5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A5A5A5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A5A5A5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A5A5A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74"/>
    <p:restoredTop sz="93486"/>
  </p:normalViewPr>
  <p:slideViewPr>
    <p:cSldViewPr snapToGrid="0">
      <p:cViewPr varScale="1">
        <p:scale>
          <a:sx n="100" d="100"/>
          <a:sy n="100" d="100"/>
        </p:scale>
        <p:origin x="4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A10BC83-A569-45CF-2F94-101428A69C0B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CBB728-A99E-BAFE-2B74-85AC5F64A243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6845BB24-D37C-3C45-B184-867A98D5ED81}" type="datetime1">
              <a:rPr lang="en-US"/>
              <a:pPr lvl="0"/>
              <a:t>3/19/2026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61039FD-5A6E-67FA-A4EE-9299B3D570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0B4D404-533A-0699-0C9D-CC0928D77C1E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60BF12-0000-AA72-EF8C-71D269C5D742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218AFC-548E-BB91-E554-632FB129E79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CDC994B6-B3C0-3B48-B3FD-C912462981B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07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GB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GB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GB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GB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GB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938618-D5B3-E3F4-FECC-49A45D2C5C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99E2BF-7643-593C-AF5F-954BF10FEF7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285750" lvl="0" indent="-285750">
              <a:buSzPct val="100000"/>
              <a:buFont typeface="Arial"/>
              <a:buChar char="•"/>
            </a:pPr>
            <a:r>
              <a:rPr lang="en-US"/>
              <a:t>Why do skills disappear under stress?</a:t>
            </a:r>
          </a:p>
          <a:p>
            <a:pPr marL="285750" lvl="0" indent="-285750">
              <a:buSzPct val="100000"/>
              <a:buFont typeface="Arial"/>
              <a:buChar char="•"/>
            </a:pPr>
            <a:r>
              <a:rPr lang="en-US"/>
              <a:t>Why do some children escalate faster than others?</a:t>
            </a:r>
          </a:p>
          <a:p>
            <a:pPr marL="285750" lvl="0" indent="-285750">
              <a:buSzPct val="100000"/>
              <a:buFont typeface="Arial"/>
              <a:buChar char="•"/>
            </a:pPr>
            <a:r>
              <a:rPr lang="en-US"/>
              <a:t>Why does punishment rarely fix the pattern?</a:t>
            </a:r>
          </a:p>
          <a:p>
            <a:pPr lvl="0"/>
            <a:r>
              <a:rPr lang="en-US"/>
              <a:t>Key line:</a:t>
            </a:r>
          </a:p>
          <a:p>
            <a:pPr lvl="0"/>
            <a:r>
              <a:rPr lang="en-US"/>
              <a:t>We are often responding to behaviour as a decision, when it is a nervous system state.</a:t>
            </a:r>
          </a:p>
          <a:p>
            <a:pPr lvl="0"/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3D64D6-5C4E-D484-F3DB-DBA8EBBF5309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7B4951A-A912-624C-BD99-279C90616A06}" type="slidenum">
              <a:t>4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FD2068-E7EF-7411-5DF9-F0FE8C4496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FAD7DB-517B-CFDA-89A9-DF56385463F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en-US" i="1"/>
              <a:t>The 4 pillars underneath behaviour</a:t>
            </a:r>
            <a:endParaRPr lang="en-US"/>
          </a:p>
          <a:p>
            <a:pPr lvl="0"/>
            <a:r>
              <a:rPr lang="en-US"/>
              <a:t>Visual stack:</a:t>
            </a:r>
            <a:endParaRPr lang="en-US">
              <a:cs typeface="Calibri"/>
            </a:endParaRPr>
          </a:p>
          <a:p>
            <a:pPr lvl="0"/>
            <a:r>
              <a:rPr lang="en-US"/>
              <a:t>Safety → Body → Brain → Behaviour</a:t>
            </a:r>
            <a:endParaRPr lang="en-US">
              <a:cs typeface="Calibri"/>
            </a:endParaRPr>
          </a:p>
          <a:p>
            <a:pPr lvl="0"/>
            <a:r>
              <a:rPr lang="en-US"/>
              <a:t>Key message:</a:t>
            </a:r>
            <a:endParaRPr lang="en-US">
              <a:cs typeface="Calibri"/>
            </a:endParaRPr>
          </a:p>
          <a:p>
            <a:pPr lvl="0"/>
            <a:r>
              <a:rPr lang="en-US"/>
              <a:t>Behaviour sits on top. The body and brain drive everything underneath.</a:t>
            </a:r>
          </a:p>
          <a:p>
            <a:pPr lvl="0"/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6EDF1-6CB7-D895-8909-5243CB6EAAE3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889971D-F619-6641-B90E-0C2037E0309C}" type="slidenum">
              <a:t>7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BE2552-C6F0-3D09-BB4B-E72EDCB5D1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EA4980-140E-06EB-679A-B4C028CB241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en-US"/>
              <a:t>Every child has an internal alarm system. The brain and body are constantly scanning the environment without the child choosing it. This is called </a:t>
            </a:r>
            <a:r>
              <a:rPr lang="en-US" b="1"/>
              <a:t>neuroception</a:t>
            </a:r>
            <a:r>
              <a:rPr lang="en-US"/>
              <a:t> — the body deciding if a situation feels safe, dangerous, or uncertain.</a:t>
            </a:r>
          </a:p>
          <a:p>
            <a:pPr lvl="0"/>
            <a:r>
              <a:rPr lang="en-US"/>
              <a:t>Children don’t think their way into safety.</a:t>
            </a:r>
            <a:br>
              <a:rPr lang="en-US">
                <a:cs typeface="Calibri"/>
              </a:rPr>
            </a:br>
            <a:r>
              <a:rPr lang="en-US"/>
              <a:t>They </a:t>
            </a:r>
            <a:r>
              <a:rPr lang="en-US" i="1"/>
              <a:t>feel</a:t>
            </a:r>
            <a:r>
              <a:rPr lang="en-US"/>
              <a:t> their way into it.</a:t>
            </a:r>
            <a:endParaRPr lang="en-US">
              <a:cs typeface="Calibri"/>
            </a:endParaRPr>
          </a:p>
          <a:p>
            <a:pPr lvl="0"/>
            <a:r>
              <a:rPr lang="en-US"/>
              <a:t>If the body senses threat — noise, pressure, unpredictability, social demand — the nervous system shifts into survival. That shift happens faster than thinking.</a:t>
            </a:r>
            <a:endParaRPr lang="en-US">
              <a:cs typeface="Calibri"/>
            </a:endParaRPr>
          </a:p>
          <a:p>
            <a:pPr lvl="0"/>
            <a:r>
              <a:rPr lang="en-US"/>
              <a:t>At that moment, behaviour is not about choice.</a:t>
            </a:r>
            <a:br>
              <a:rPr lang="en-US">
                <a:cs typeface="Calibri"/>
              </a:rPr>
            </a:br>
            <a:r>
              <a:rPr lang="en-US"/>
              <a:t>It is about protection.</a:t>
            </a:r>
            <a:endParaRPr lang="en-US">
              <a:cs typeface="Calibri"/>
            </a:endParaRPr>
          </a:p>
          <a:p>
            <a:pPr lvl="0"/>
            <a:endParaRPr lang="en-US">
              <a:cs typeface="Calibri"/>
            </a:endParaRPr>
          </a:p>
          <a:p>
            <a:pPr lvl="0"/>
            <a:r>
              <a:rPr lang="en-US"/>
              <a:t>If a child does not feel safe in their body, behaviour will always escalate before skills appear.</a:t>
            </a:r>
          </a:p>
          <a:p>
            <a:pPr lvl="0"/>
            <a:r>
              <a:rPr lang="en-US"/>
              <a:t>We cannot reason with a survival response.</a:t>
            </a:r>
            <a:br>
              <a:rPr lang="en-US"/>
            </a:br>
            <a:r>
              <a:rPr lang="en-US"/>
              <a:t>We must restore safety first.</a:t>
            </a:r>
          </a:p>
          <a:p>
            <a:pPr lvl="0"/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E2BE8-AF06-7DB0-0372-F8E2E05DF5F1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34C786F-1989-4843-8B71-B72C94354752}" type="slidenum">
              <a:t>8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B57411-05B2-BD8E-52A6-E2E04DD103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C2BC33-3ECD-2C96-077E-5998389F57F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en-GB"/>
              <a:t>Behaviour improves when the body and brain are supported — not controlled.</a:t>
            </a:r>
          </a:p>
          <a:p>
            <a:pPr lvl="0"/>
            <a:r>
              <a:rPr lang="en-GB"/>
              <a:t>Understanding reduces escalation.</a:t>
            </a:r>
            <a:br>
              <a:rPr lang="en-GB"/>
            </a:br>
            <a:r>
              <a:rPr lang="en-GB"/>
              <a:t>Safety restores capacity.</a:t>
            </a:r>
            <a:br>
              <a:rPr lang="en-GB"/>
            </a:br>
            <a:r>
              <a:rPr lang="en-GB"/>
              <a:t>Capacity allows skills.</a:t>
            </a:r>
          </a:p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A4A5D8-4269-CFC1-1170-35AA1AA6246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9A53778-DA04-E84C-A762-571A36BBCE55}" type="slidenum">
              <a:t>9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8E36F9-C525-5F55-7812-C465C27E76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AA014A-FB48-647B-3046-CA87C12F4DC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en-GB"/>
              <a:t>Interoception is the body’s ability to notice internal signals:</a:t>
            </a:r>
          </a:p>
          <a:p>
            <a:pPr lvl="0"/>
            <a:r>
              <a:rPr lang="en-GB"/>
              <a:t>hunger</a:t>
            </a:r>
          </a:p>
          <a:p>
            <a:pPr lvl="0"/>
            <a:r>
              <a:rPr lang="en-GB"/>
              <a:t>thirst</a:t>
            </a:r>
          </a:p>
          <a:p>
            <a:pPr lvl="0"/>
            <a:r>
              <a:rPr lang="en-GB"/>
              <a:t>tension</a:t>
            </a:r>
          </a:p>
          <a:p>
            <a:pPr lvl="0"/>
            <a:r>
              <a:rPr lang="en-GB"/>
              <a:t>heartbeat</a:t>
            </a:r>
          </a:p>
          <a:p>
            <a:pPr lvl="0"/>
            <a:r>
              <a:rPr lang="en-GB"/>
              <a:t>fatigue</a:t>
            </a:r>
          </a:p>
          <a:p>
            <a:pPr lvl="0"/>
            <a:r>
              <a:rPr lang="en-GB"/>
              <a:t>overwhelm</a:t>
            </a:r>
          </a:p>
          <a:p>
            <a:pPr lvl="0"/>
            <a:r>
              <a:rPr lang="en-GB"/>
              <a:t>Many children struggle to read or regulate these signals. They don’t always know </a:t>
            </a:r>
            <a:r>
              <a:rPr lang="en-GB" i="1"/>
              <a:t>they are overwhelmed</a:t>
            </a:r>
            <a:r>
              <a:rPr lang="en-GB"/>
              <a:t> — they just feel wrong.</a:t>
            </a:r>
          </a:p>
          <a:p>
            <a:pPr lvl="0"/>
            <a:r>
              <a:rPr lang="en-GB"/>
              <a:t>Throughout the school day, sensory information piles up:</a:t>
            </a:r>
          </a:p>
          <a:p>
            <a:pPr lvl="0"/>
            <a:r>
              <a:rPr lang="en-GB"/>
              <a:t>noise</a:t>
            </a:r>
            <a:br>
              <a:rPr lang="en-GB"/>
            </a:br>
            <a:r>
              <a:rPr lang="en-GB"/>
              <a:t>movement</a:t>
            </a:r>
            <a:br>
              <a:rPr lang="en-GB"/>
            </a:br>
            <a:r>
              <a:rPr lang="en-GB"/>
              <a:t>social effort</a:t>
            </a:r>
            <a:br>
              <a:rPr lang="en-GB"/>
            </a:br>
            <a:r>
              <a:rPr lang="en-GB"/>
              <a:t>expectation</a:t>
            </a:r>
            <a:br>
              <a:rPr lang="en-GB"/>
            </a:br>
            <a:r>
              <a:rPr lang="en-GB"/>
              <a:t>self-control</a:t>
            </a:r>
          </a:p>
          <a:p>
            <a:pPr lvl="0"/>
            <a:r>
              <a:rPr lang="en-GB"/>
              <a:t>The body becomes overloaded long before behaviour appears.</a:t>
            </a:r>
          </a:p>
          <a:p>
            <a:pPr lvl="0"/>
            <a:r>
              <a:rPr lang="en-GB"/>
              <a:t>Behaviour is often the body saying:</a:t>
            </a:r>
          </a:p>
          <a:p>
            <a:pPr lvl="0"/>
            <a:r>
              <a:rPr lang="en-GB"/>
              <a:t>“I can’t carry this anymore.”</a:t>
            </a:r>
          </a:p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8B9A7E-EE26-6B62-7395-D738B03B18E4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60FDBE2-6925-974E-B3DF-BC3ED9124D47}" type="slidenum">
              <a:t>11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CF9982-EACA-706D-D2F8-17A31873DB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17BA7A-02E6-0C80-BF62-BA03BCF2E14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en-GB" b="1"/>
              <a:t>Why Sensory Layering Matters</a:t>
            </a:r>
          </a:p>
          <a:p>
            <a:pPr lvl="0"/>
            <a:r>
              <a:rPr lang="en-GB"/>
              <a:t>Children who experience sensory processing differences or nervous system stress are often using </a:t>
            </a:r>
            <a:r>
              <a:rPr lang="en-GB" b="1"/>
              <a:t>a huge amount of energy just to cope with the environment.</a:t>
            </a:r>
            <a:endParaRPr lang="en-GB"/>
          </a:p>
          <a:p>
            <a:pPr lvl="0"/>
            <a:r>
              <a:rPr lang="en-GB"/>
              <a:t>Busy classrooms contain constant sensory input:</a:t>
            </a:r>
          </a:p>
          <a:p>
            <a:pPr lvl="0"/>
            <a:r>
              <a:rPr lang="en-GB"/>
              <a:t>noise</a:t>
            </a:r>
          </a:p>
          <a:p>
            <a:pPr lvl="0"/>
            <a:r>
              <a:rPr lang="en-GB"/>
              <a:t>movement</a:t>
            </a:r>
          </a:p>
          <a:p>
            <a:pPr lvl="0"/>
            <a:r>
              <a:rPr lang="en-GB"/>
              <a:t>visual clutter</a:t>
            </a:r>
          </a:p>
          <a:p>
            <a:pPr lvl="0"/>
            <a:r>
              <a:rPr lang="en-GB"/>
              <a:t>transitions</a:t>
            </a:r>
          </a:p>
          <a:p>
            <a:pPr lvl="0"/>
            <a:r>
              <a:rPr lang="en-GB"/>
              <a:t>social demands</a:t>
            </a:r>
          </a:p>
          <a:p>
            <a:pPr lvl="0"/>
            <a:r>
              <a:rPr lang="en-GB"/>
              <a:t>sitting still for long periods</a:t>
            </a:r>
          </a:p>
          <a:p>
            <a:pPr lvl="0"/>
            <a:r>
              <a:rPr lang="en-GB"/>
              <a:t>When this input builds faster than the nervous system can manage, the body moves into </a:t>
            </a:r>
            <a:r>
              <a:rPr lang="en-GB" b="1"/>
              <a:t>fight, flight, freeze or shutdown</a:t>
            </a:r>
            <a:r>
              <a:rPr lang="en-GB"/>
              <a:t>.</a:t>
            </a:r>
          </a:p>
          <a:p>
            <a:pPr lvl="0"/>
            <a:r>
              <a:rPr lang="en-GB"/>
              <a:t>Sensory layering helps the body </a:t>
            </a:r>
            <a:r>
              <a:rPr lang="en-GB" b="1"/>
              <a:t>stay within a manageable window of regulation</a:t>
            </a:r>
            <a:r>
              <a:rPr lang="en-GB"/>
              <a:t>.</a:t>
            </a:r>
          </a:p>
          <a:p>
            <a:pPr lvl="0"/>
            <a:br>
              <a:rPr lang="en-GB"/>
            </a:br>
            <a:endParaRPr lang="en-GB"/>
          </a:p>
          <a:p>
            <a:pPr lvl="0"/>
            <a:r>
              <a:rPr lang="en-GB" b="1"/>
              <a:t>What Sensory Layering Looks Like in Practice</a:t>
            </a:r>
          </a:p>
          <a:p>
            <a:pPr lvl="0"/>
            <a:r>
              <a:rPr lang="en-GB"/>
              <a:t>Instead of one big sensory break, we add </a:t>
            </a:r>
            <a:r>
              <a:rPr lang="en-GB" b="1"/>
              <a:t>small regulating supports across the day</a:t>
            </a:r>
            <a:r>
              <a:rPr lang="en-GB"/>
              <a:t>.</a:t>
            </a:r>
          </a:p>
          <a:p>
            <a:pPr lvl="0"/>
            <a:r>
              <a:rPr lang="en-GB"/>
              <a:t>Examples include:</a:t>
            </a:r>
          </a:p>
          <a:p>
            <a:pPr lvl="0"/>
            <a:r>
              <a:rPr lang="en-GB" b="1"/>
              <a:t>Movement Layer</a:t>
            </a:r>
            <a:endParaRPr lang="en-GB"/>
          </a:p>
          <a:p>
            <a:pPr lvl="0"/>
            <a:r>
              <a:rPr lang="en-GB"/>
              <a:t>short movement bursts between tasks</a:t>
            </a:r>
          </a:p>
          <a:p>
            <a:pPr lvl="0"/>
            <a:r>
              <a:rPr lang="en-GB"/>
              <a:t>carrying books or equipment</a:t>
            </a:r>
          </a:p>
          <a:p>
            <a:pPr lvl="0"/>
            <a:r>
              <a:rPr lang="en-GB"/>
              <a:t>wall pushes or chair push-ups</a:t>
            </a:r>
          </a:p>
          <a:p>
            <a:pPr lvl="0"/>
            <a:r>
              <a:rPr lang="en-GB" b="1"/>
              <a:t>Proprioception Layer (body awareness)</a:t>
            </a:r>
            <a:endParaRPr lang="en-GB"/>
          </a:p>
          <a:p>
            <a:pPr lvl="0"/>
            <a:r>
              <a:rPr lang="en-GB"/>
              <a:t>resistance bands on chairs</a:t>
            </a:r>
          </a:p>
          <a:p>
            <a:pPr lvl="0"/>
            <a:r>
              <a:rPr lang="en-GB"/>
              <a:t>weighted lap pads or cushions</a:t>
            </a:r>
          </a:p>
          <a:p>
            <a:pPr lvl="0"/>
            <a:r>
              <a:rPr lang="en-GB"/>
              <a:t>pushing heavy doors or equipment</a:t>
            </a:r>
          </a:p>
          <a:p>
            <a:pPr lvl="0"/>
            <a:r>
              <a:rPr lang="en-GB" b="1"/>
              <a:t>Environmental Layer</a:t>
            </a:r>
            <a:endParaRPr lang="en-GB"/>
          </a:p>
          <a:p>
            <a:pPr lvl="0"/>
            <a:r>
              <a:rPr lang="en-GB"/>
              <a:t>calm seating spaces</a:t>
            </a:r>
          </a:p>
          <a:p>
            <a:pPr lvl="0"/>
            <a:r>
              <a:rPr lang="en-GB"/>
              <a:t>reduced visual clutter</a:t>
            </a:r>
          </a:p>
          <a:p>
            <a:pPr lvl="0"/>
            <a:r>
              <a:rPr lang="en-GB"/>
              <a:t>headphones or sound dampening options</a:t>
            </a:r>
          </a:p>
          <a:p>
            <a:pPr lvl="0"/>
            <a:r>
              <a:rPr lang="en-GB" b="1"/>
              <a:t>Attention Layer</a:t>
            </a:r>
            <a:endParaRPr lang="en-GB"/>
          </a:p>
          <a:p>
            <a:pPr lvl="0"/>
            <a:r>
              <a:rPr lang="en-GB"/>
              <a:t>fidget tools for hands</a:t>
            </a:r>
          </a:p>
          <a:p>
            <a:pPr lvl="0"/>
            <a:r>
              <a:rPr lang="en-GB"/>
              <a:t>alternative seating such as wobble cushions</a:t>
            </a:r>
          </a:p>
          <a:p>
            <a:pPr lvl="0"/>
            <a:r>
              <a:rPr lang="en-GB"/>
              <a:t>standing desks or floor seating</a:t>
            </a:r>
          </a:p>
          <a:p>
            <a:pPr lvl="0"/>
            <a:r>
              <a:rPr lang="en-GB" b="1"/>
              <a:t>Regulation Layer</a:t>
            </a:r>
            <a:endParaRPr lang="en-GB"/>
          </a:p>
          <a:p>
            <a:pPr lvl="0"/>
            <a:r>
              <a:rPr lang="en-GB"/>
              <a:t>predictable routines</a:t>
            </a:r>
          </a:p>
          <a:p>
            <a:pPr lvl="0"/>
            <a:r>
              <a:rPr lang="en-GB"/>
              <a:t>calm transitions</a:t>
            </a:r>
          </a:p>
          <a:p>
            <a:pPr lvl="0"/>
            <a:r>
              <a:rPr lang="en-GB"/>
              <a:t>quiet reset spaces</a:t>
            </a:r>
          </a:p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42FA4E-48B6-56FB-4E5E-BEC3C5368C6C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CC7648C-2AEE-CC4A-BE37-2B7B1CFF5EFD}" type="slidenum">
              <a:t>16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7AED06-120F-D346-823E-404D1685EC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6ED136-2FA4-DF09-3AEE-D409DA3CDF0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en-GB"/>
              <a:t>When stress rises, the brain shifts from the </a:t>
            </a:r>
            <a:r>
              <a:rPr lang="en-GB" b="1"/>
              <a:t>thinking brain</a:t>
            </a:r>
            <a:r>
              <a:rPr lang="en-GB"/>
              <a:t> to the </a:t>
            </a:r>
            <a:r>
              <a:rPr lang="en-GB" b="1"/>
              <a:t>survival brain</a:t>
            </a:r>
            <a:r>
              <a:rPr lang="en-GB"/>
              <a:t>.</a:t>
            </a:r>
          </a:p>
          <a:p>
            <a:pPr lvl="0"/>
            <a:r>
              <a:rPr lang="en-GB"/>
              <a:t>This is not misbehaviour.</a:t>
            </a:r>
            <a:br>
              <a:rPr lang="en-GB"/>
            </a:br>
            <a:r>
              <a:rPr lang="en-GB"/>
              <a:t>This is biology.</a:t>
            </a:r>
          </a:p>
          <a:p>
            <a:pPr lvl="0"/>
            <a:r>
              <a:rPr lang="en-GB"/>
              <a:t>The survival brain is designed to:</a:t>
            </a:r>
          </a:p>
          <a:p>
            <a:pPr lvl="0"/>
            <a:r>
              <a:rPr lang="en-GB"/>
              <a:t>escape danger</a:t>
            </a:r>
          </a:p>
          <a:p>
            <a:pPr lvl="0"/>
            <a:r>
              <a:rPr lang="en-GB"/>
              <a:t>fight threat</a:t>
            </a:r>
          </a:p>
          <a:p>
            <a:pPr lvl="0"/>
            <a:r>
              <a:rPr lang="en-GB"/>
              <a:t>shut down to conserve energy</a:t>
            </a:r>
          </a:p>
          <a:p>
            <a:pPr lvl="0"/>
            <a:r>
              <a:rPr lang="en-GB"/>
              <a:t>cling or comply to stay safe</a:t>
            </a:r>
          </a:p>
          <a:p>
            <a:pPr lvl="0"/>
            <a:r>
              <a:rPr lang="en-GB"/>
              <a:t>When that system is active:</a:t>
            </a:r>
          </a:p>
          <a:p>
            <a:pPr lvl="0"/>
            <a:r>
              <a:rPr lang="en-GB"/>
              <a:t>listening drops</a:t>
            </a:r>
            <a:br>
              <a:rPr lang="en-GB"/>
            </a:br>
            <a:r>
              <a:rPr lang="en-GB"/>
              <a:t>memory drops</a:t>
            </a:r>
            <a:br>
              <a:rPr lang="en-GB"/>
            </a:br>
            <a:r>
              <a:rPr lang="en-GB"/>
              <a:t>language drops</a:t>
            </a:r>
            <a:br>
              <a:rPr lang="en-GB"/>
            </a:br>
            <a:r>
              <a:rPr lang="en-GB"/>
              <a:t>self-control drops</a:t>
            </a:r>
          </a:p>
          <a:p>
            <a:pPr lvl="0"/>
            <a:r>
              <a:rPr lang="en-GB"/>
              <a:t>Not because the child won’t use skills.</a:t>
            </a:r>
            <a:br>
              <a:rPr lang="en-GB"/>
            </a:br>
            <a:r>
              <a:rPr lang="en-GB"/>
              <a:t>Because the brain can’t access them.</a:t>
            </a:r>
          </a:p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F89C70-7D56-C4BF-3A7E-7467644E8C6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F1596E7-0457-4E4F-9CE0-C591D4574A4A}" type="slidenum">
              <a:t>19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A66097-4232-2C09-D327-3B3B4F35AE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9E52FD-8550-E2CD-2AA2-13703D2D81E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en-GB"/>
              <a:t>Behaviour is not random.</a:t>
            </a:r>
          </a:p>
          <a:p>
            <a:pPr lvl="0"/>
            <a:r>
              <a:rPr lang="en-GB"/>
              <a:t>It is the visible signal of an invisible body and brain state.</a:t>
            </a:r>
          </a:p>
          <a:p>
            <a:pPr lvl="0"/>
            <a:r>
              <a:rPr lang="en-GB"/>
              <a:t>When we only focus on stopping behaviour, we silence the message but keep the distress.</a:t>
            </a:r>
          </a:p>
          <a:p>
            <a:pPr lvl="0"/>
            <a:r>
              <a:rPr lang="en-GB"/>
              <a:t>When we read behaviour as information, we respond to the need underneath.</a:t>
            </a:r>
          </a:p>
          <a:p>
            <a:pPr lvl="0"/>
            <a:r>
              <a:rPr lang="en-GB"/>
              <a:t>A meltdown is not manipulation.</a:t>
            </a:r>
            <a:br>
              <a:rPr lang="en-GB"/>
            </a:br>
            <a:r>
              <a:rPr lang="en-GB"/>
              <a:t>It is a nervous system flood.</a:t>
            </a:r>
          </a:p>
          <a:p>
            <a:pPr lvl="0"/>
            <a:r>
              <a:rPr lang="en-GB"/>
              <a:t>A shutdown is not laziness.</a:t>
            </a:r>
            <a:br>
              <a:rPr lang="en-GB"/>
            </a:br>
            <a:r>
              <a:rPr lang="en-GB"/>
              <a:t>It is energy collapse.</a:t>
            </a:r>
          </a:p>
          <a:p>
            <a:pPr lvl="0"/>
            <a:r>
              <a:rPr lang="en-GB"/>
              <a:t>Refusal is often not defiance.</a:t>
            </a:r>
            <a:br>
              <a:rPr lang="en-GB"/>
            </a:br>
            <a:r>
              <a:rPr lang="en-GB"/>
              <a:t>It is a body that has reached its limit.</a:t>
            </a:r>
          </a:p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0B94AF-6694-C81F-229B-97159352ABFB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91F7E6C-A78D-CC4B-9FAA-2ACB08A1EA08}" type="slidenum">
              <a:t>23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9473D34B-AA3D-19B6-FC7C-E8D15AB4E7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83118" y="-47621"/>
            <a:ext cx="12358244" cy="695325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C676BBB-9354-8649-5812-5AA6B4B9F069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418523" y="3538133"/>
            <a:ext cx="7351647" cy="511213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Title 18">
            <a:extLst>
              <a:ext uri="{FF2B5EF4-FFF2-40B4-BE49-F238E27FC236}">
                <a16:creationId xmlns:a16="http://schemas.microsoft.com/office/drawing/2014/main" id="{19E10767-8CC3-25BB-6F43-1B1442E9F6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18523" y="2757428"/>
            <a:ext cx="7351647" cy="780705"/>
          </a:xfr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FBC8B33B-0333-8FBF-AA9F-542D12AB7E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05549" y="681858"/>
            <a:ext cx="943505" cy="77145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79672669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5C8F9C04-2E46-C507-988B-E9B1ABA963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22" y="6089"/>
            <a:ext cx="12181161" cy="684581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9DDB5A3-A5A1-09CE-598F-3279B5B1B0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724332"/>
            <a:ext cx="10515600" cy="96634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8FA5850-6213-33B4-A541-0331A1EE3E3F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0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40F26453-B851-B58D-9786-190C13C63C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83" y="18105"/>
            <a:ext cx="12181161" cy="684581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4794326-D5CA-DA0E-2665-06DBD8029B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724332"/>
            <a:ext cx="10515600" cy="96634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34E001E-F97A-1F18-FBBA-C9B3F44DB42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915073"/>
            <a:ext cx="105156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34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>
            <a:extLst>
              <a:ext uri="{FF2B5EF4-FFF2-40B4-BE49-F238E27FC236}">
                <a16:creationId xmlns:a16="http://schemas.microsoft.com/office/drawing/2014/main" id="{25621C2F-8221-105E-72C2-5FA858A65B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76196" y="-39776"/>
            <a:ext cx="12344400" cy="693755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008AE7E-E95A-C497-9228-BA5E700E5DA7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838203" y="3597213"/>
            <a:ext cx="4870140" cy="511213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Title 18">
            <a:extLst>
              <a:ext uri="{FF2B5EF4-FFF2-40B4-BE49-F238E27FC236}">
                <a16:creationId xmlns:a16="http://schemas.microsoft.com/office/drawing/2014/main" id="{2681BC7C-6412-E27F-38C6-E45D1273C6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2710830"/>
            <a:ext cx="8288551" cy="88638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divider slide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09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>
            <a:extLst>
              <a:ext uri="{FF2B5EF4-FFF2-40B4-BE49-F238E27FC236}">
                <a16:creationId xmlns:a16="http://schemas.microsoft.com/office/drawing/2014/main" id="{3D40D20E-A5CB-20E4-B6A3-5665A24790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27001" y="-73087"/>
            <a:ext cx="12445998" cy="69946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6E4E5E-96F3-5E3E-21F4-1ABBCCA6D2D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183184" y="987423"/>
            <a:ext cx="5501377" cy="4873623"/>
          </a:xfrm>
        </p:spPr>
        <p:txBody>
          <a:bodyPr/>
          <a:lstStyle>
            <a:lvl1pPr marL="0" indent="0">
              <a:buNone/>
              <a:defRPr lang="en-US" sz="3200"/>
            </a:lvl1pPr>
          </a:lstStyle>
          <a:p>
            <a:pPr lvl="0"/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1DB5069-5273-D47D-939C-0C9C39E01FA4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838203" y="3918743"/>
            <a:ext cx="4156496" cy="792400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Title 18">
            <a:extLst>
              <a:ext uri="{FF2B5EF4-FFF2-40B4-BE49-F238E27FC236}">
                <a16:creationId xmlns:a16="http://schemas.microsoft.com/office/drawing/2014/main" id="{AEBBF4FB-A7B1-E1BD-FCAD-111A5D51C5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2662275"/>
            <a:ext cx="4156496" cy="1256458"/>
          </a:xfr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854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>
            <a:extLst>
              <a:ext uri="{FF2B5EF4-FFF2-40B4-BE49-F238E27FC236}">
                <a16:creationId xmlns:a16="http://schemas.microsoft.com/office/drawing/2014/main" id="{26A66981-3D71-029D-AA82-95CE816198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27001" y="-68323"/>
            <a:ext cx="12445998" cy="69946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CED4173-D595-6D7B-2004-5D8F60473913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838203" y="3918743"/>
            <a:ext cx="4156496" cy="792400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Title 18">
            <a:extLst>
              <a:ext uri="{FF2B5EF4-FFF2-40B4-BE49-F238E27FC236}">
                <a16:creationId xmlns:a16="http://schemas.microsoft.com/office/drawing/2014/main" id="{361B64D0-80B4-93D6-E513-8F9F127853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2662275"/>
            <a:ext cx="4156496" cy="1256458"/>
          </a:xfr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0A0B558-E12D-FCF2-7654-92731A8AF8A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183184" y="987423"/>
            <a:ext cx="4964661" cy="4873623"/>
          </a:xfrm>
        </p:spPr>
        <p:txBody>
          <a:bodyPr/>
          <a:lstStyle>
            <a:lvl1pPr marL="0" indent="0">
              <a:buNone/>
              <a:defRPr lang="en-US" sz="32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62857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EBC1A5-BC9C-079C-C0D7-CB6A9151FF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27001" y="-68323"/>
            <a:ext cx="12445998" cy="69946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5DF14D-DF51-F2D3-6732-A84E30D942A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183184" y="987423"/>
            <a:ext cx="5163443" cy="4873623"/>
          </a:xfrm>
        </p:spPr>
        <p:txBody>
          <a:bodyPr/>
          <a:lstStyle>
            <a:lvl1pPr marL="0" indent="0">
              <a:buNone/>
              <a:defRPr lang="en-US" sz="3200"/>
            </a:lvl1pPr>
          </a:lstStyle>
          <a:p>
            <a:pPr lvl="0"/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ECBE74D-8D1E-F981-B3F9-2D9C4D537017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838203" y="3918743"/>
            <a:ext cx="4156496" cy="792400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Title 18">
            <a:extLst>
              <a:ext uri="{FF2B5EF4-FFF2-40B4-BE49-F238E27FC236}">
                <a16:creationId xmlns:a16="http://schemas.microsoft.com/office/drawing/2014/main" id="{549ED0CA-30B2-5E75-5BA1-91AB076CC7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2662275"/>
            <a:ext cx="4156496" cy="1256458"/>
          </a:xfr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542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373AA0D4-F88A-B587-DE46-9C5E44CD00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27001" y="-68323"/>
            <a:ext cx="12445998" cy="69946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172263C-26CB-7647-B7ED-52BDD5EBC2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724332"/>
            <a:ext cx="10515600" cy="96634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968083E-BDAA-A6D5-7537-7CD258759F49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7913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EBCB78EC-719B-8317-38B0-8CBBEE7337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27001" y="-68323"/>
            <a:ext cx="12445998" cy="69946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BDA000B-0848-C1C0-5A74-62EFC1C791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724332"/>
            <a:ext cx="10515600" cy="96634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5BD73E3-19F4-CB5B-FADD-DF7435595D0C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769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>
            <a:extLst>
              <a:ext uri="{FF2B5EF4-FFF2-40B4-BE49-F238E27FC236}">
                <a16:creationId xmlns:a16="http://schemas.microsoft.com/office/drawing/2014/main" id="{F4F24E97-7278-734A-AAC8-ABE54C6A29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27001" y="-68323"/>
            <a:ext cx="12445998" cy="69946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F5BEED52-4B96-DC01-E310-ECB588343264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838203" y="3597213"/>
            <a:ext cx="4870140" cy="511213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Title 18">
            <a:extLst>
              <a:ext uri="{FF2B5EF4-FFF2-40B4-BE49-F238E27FC236}">
                <a16:creationId xmlns:a16="http://schemas.microsoft.com/office/drawing/2014/main" id="{9C575167-B8EC-3C13-5AAD-E3BA96C76D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2710830"/>
            <a:ext cx="8288551" cy="88638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divider slide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25922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75C64398-AA4D-4AA9-FE36-F4F028127B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27001" y="-68323"/>
            <a:ext cx="12445998" cy="69946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92E876E-B64E-6639-2ED8-5B9440C566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724332"/>
            <a:ext cx="10515600" cy="96634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2900CE0-E05F-4DB6-F404-3BFFFE30F4BB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843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>
            <a:extLst>
              <a:ext uri="{FF2B5EF4-FFF2-40B4-BE49-F238E27FC236}">
                <a16:creationId xmlns:a16="http://schemas.microsoft.com/office/drawing/2014/main" id="{BCD01121-AECB-A1A7-9282-DAF56E74C3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84783" y="-47621"/>
            <a:ext cx="12358244" cy="695325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5C20DCE-9D44-A589-6EDC-668483484B80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418523" y="3538133"/>
            <a:ext cx="7351647" cy="511213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Title 18">
            <a:extLst>
              <a:ext uri="{FF2B5EF4-FFF2-40B4-BE49-F238E27FC236}">
                <a16:creationId xmlns:a16="http://schemas.microsoft.com/office/drawing/2014/main" id="{3804A2B5-A5A1-432C-912B-A445B7DD7A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18523" y="2757428"/>
            <a:ext cx="7351647" cy="780705"/>
          </a:xfr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B5013CB-5B77-8BB3-7B0A-479CAC9215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05549" y="681858"/>
            <a:ext cx="943505" cy="77145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7421578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78CF0BD0-3C27-8100-2115-DBA78DB484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27001" y="-68323"/>
            <a:ext cx="12445998" cy="69946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41CE0B2-6BF6-E258-F008-E240AFBADF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724332"/>
            <a:ext cx="10515600" cy="96634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928ED1C-3C62-8696-D111-6FCFE6788BAD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850057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3DB742EA-04FF-61FE-D51F-9617900E53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2508" y="20976"/>
            <a:ext cx="12181161" cy="68519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59DC2F94-642F-EFFF-9120-1814E3E83FFB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39784" y="2116890"/>
            <a:ext cx="5157782" cy="368458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373A985B-7B38-4E64-56DF-038D386B767F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72200" y="2116890"/>
            <a:ext cx="5183184" cy="368458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58C7AE-D82E-E9E9-23A3-17E46A530B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724332"/>
            <a:ext cx="10515600" cy="96634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45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052C9870-0B0E-B49F-8F0A-009131FAA0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2508" y="20976"/>
            <a:ext cx="12181161" cy="68519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303E79E-8E6D-6B29-482D-3C200E05DD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724332"/>
            <a:ext cx="10515600" cy="96634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A15637-6B44-65E4-5F10-7D722C72D2C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8203" y="2118728"/>
            <a:ext cx="7572557" cy="3782671"/>
          </a:xfrm>
        </p:spPr>
        <p:txBody>
          <a:bodyPr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5443322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5C2B4613-BD01-3D54-4D42-9D3DA0AEE7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22" y="3044"/>
            <a:ext cx="12181161" cy="68519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F80C4E8-4833-A149-1CE1-E96C4E595F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987423"/>
            <a:ext cx="4596917" cy="1069976"/>
          </a:xfrm>
        </p:spPr>
        <p:txBody>
          <a:bodyPr anchor="t"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27C6378-0A1B-6549-762A-FFBFA1F12E7D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6096003" y="844823"/>
            <a:ext cx="5259391" cy="5178283"/>
          </a:xfrm>
        </p:spPr>
        <p:txBody>
          <a:bodyPr/>
          <a:lstStyle>
            <a:lvl1pPr marL="0" indent="0">
              <a:buNone/>
              <a:defRPr lang="en-US" sz="3200"/>
            </a:lvl1pPr>
          </a:lstStyle>
          <a:p>
            <a:pPr lvl="0"/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1B2F04F-E211-AB97-7289-67129E07A57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4596917" cy="3811584"/>
          </a:xfrm>
        </p:spPr>
        <p:txBody>
          <a:bodyPr/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9016701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3EF845FA-6028-F540-4502-491467E6FF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22" y="3044"/>
            <a:ext cx="12181161" cy="68519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9FF4B35-F565-384A-D1F0-877767834E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987423"/>
            <a:ext cx="4596917" cy="1069976"/>
          </a:xfrm>
        </p:spPr>
        <p:txBody>
          <a:bodyPr anchor="t"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D4BB5C10-0D84-6681-ABD6-143B9B1A2F6F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6096003" y="844823"/>
            <a:ext cx="5259391" cy="5178283"/>
          </a:xfrm>
        </p:spPr>
        <p:txBody>
          <a:bodyPr/>
          <a:lstStyle>
            <a:lvl1pPr marL="0" indent="0">
              <a:buNone/>
              <a:defRPr lang="en-US" sz="3200"/>
            </a:lvl1pPr>
          </a:lstStyle>
          <a:p>
            <a:pPr lvl="0"/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A489BC6-270B-07FF-316B-51677B49DE5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4596917" cy="3811584"/>
          </a:xfrm>
        </p:spPr>
        <p:txBody>
          <a:bodyPr/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27758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92167F13-9512-F287-D334-465C2FC4DA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22" y="6089"/>
            <a:ext cx="12181161" cy="684581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953DBC8-B0AA-177B-26FD-E36B2060CF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74664" y="987423"/>
            <a:ext cx="4596917" cy="1069976"/>
          </a:xfrm>
        </p:spPr>
        <p:txBody>
          <a:bodyPr anchor="t"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6899729-8EBF-52AA-2081-E5980EF52F76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660352" y="987423"/>
            <a:ext cx="5259391" cy="5178283"/>
          </a:xfrm>
        </p:spPr>
        <p:txBody>
          <a:bodyPr/>
          <a:lstStyle>
            <a:lvl1pPr marL="0" indent="0">
              <a:buNone/>
              <a:defRPr lang="en-US" sz="3200"/>
            </a:lvl1pPr>
          </a:lstStyle>
          <a:p>
            <a:pPr lvl="0"/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D748481-AE29-489F-401A-8F3F9A7EF1D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574664" y="2057400"/>
            <a:ext cx="4596917" cy="3811584"/>
          </a:xfrm>
        </p:spPr>
        <p:txBody>
          <a:bodyPr/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32320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1964605B-C093-9B0B-63A5-6605348FD5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22" y="6089"/>
            <a:ext cx="12181161" cy="684581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6280A1C-7DC7-1B66-70BF-727426774D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14422" y="1868558"/>
            <a:ext cx="4596917" cy="427381"/>
          </a:xfrm>
        </p:spPr>
        <p:txBody>
          <a:bodyPr anchor="t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Headline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D58437-AEF8-7BD6-F139-DB0AB966128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14422" y="2295939"/>
            <a:ext cx="4596917" cy="1262265"/>
          </a:xfrm>
        </p:spPr>
        <p:txBody>
          <a:bodyPr/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AE96FB7-8779-DF5E-1A51-5E96D097170F}"/>
              </a:ext>
            </a:extLst>
          </p:cNvPr>
          <p:cNvSpPr txBox="1"/>
          <p:nvPr/>
        </p:nvSpPr>
        <p:spPr>
          <a:xfrm>
            <a:off x="6614422" y="4146538"/>
            <a:ext cx="4596917" cy="42738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600" b="1" i="0" u="none" strike="noStrike" kern="1200" cap="none" spc="0" baseline="0">
                <a:solidFill>
                  <a:srgbClr val="FFFFFF"/>
                </a:solidFill>
                <a:uFillTx/>
                <a:latin typeface="Calibri" pitchFamily="34"/>
              </a:rPr>
              <a:t>Headline</a:t>
            </a:r>
            <a:endParaRPr lang="en-US" sz="2600" b="1" i="0" u="none" strike="noStrike" kern="1200" cap="none" spc="0" baseline="0">
              <a:solidFill>
                <a:srgbClr val="FFFFFF"/>
              </a:solidFill>
              <a:uFillTx/>
              <a:latin typeface="Calibri" pitchFamily="34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7F0DBD1-F85D-FD34-33FE-EFC862174ED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614422" y="4573920"/>
            <a:ext cx="4596917" cy="1262265"/>
          </a:xfrm>
        </p:spPr>
        <p:txBody>
          <a:bodyPr/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DFDEB03-B8E3-A5DF-E1FF-51CA7D62CAE4}"/>
              </a:ext>
            </a:extLst>
          </p:cNvPr>
          <p:cNvSpPr txBox="1"/>
          <p:nvPr/>
        </p:nvSpPr>
        <p:spPr>
          <a:xfrm>
            <a:off x="980666" y="1868558"/>
            <a:ext cx="4596917" cy="42738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600" b="1" i="0" u="none" strike="noStrike" kern="1200" cap="none" spc="0" baseline="0">
                <a:solidFill>
                  <a:srgbClr val="FFFFFF"/>
                </a:solidFill>
                <a:uFillTx/>
                <a:latin typeface="Calibri" pitchFamily="34"/>
              </a:rPr>
              <a:t>Headline</a:t>
            </a:r>
            <a:endParaRPr lang="en-US" sz="2600" b="1" i="0" u="none" strike="noStrike" kern="1200" cap="none" spc="0" baseline="0">
              <a:solidFill>
                <a:srgbClr val="FFFFFF"/>
              </a:solidFill>
              <a:uFillTx/>
              <a:latin typeface="Calibri" pitchFamily="34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6D0D2E1-1E32-975C-3E8E-5D55B68F475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80666" y="2295939"/>
            <a:ext cx="4596917" cy="1262265"/>
          </a:xfrm>
        </p:spPr>
        <p:txBody>
          <a:bodyPr/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CC4523A-C027-442A-9F18-65067566E6E0}"/>
              </a:ext>
            </a:extLst>
          </p:cNvPr>
          <p:cNvSpPr txBox="1"/>
          <p:nvPr/>
        </p:nvSpPr>
        <p:spPr>
          <a:xfrm>
            <a:off x="980666" y="4146538"/>
            <a:ext cx="4596917" cy="42738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600" b="1" i="0" u="none" strike="noStrike" kern="1200" cap="none" spc="0" baseline="0">
                <a:solidFill>
                  <a:srgbClr val="FFFFFF"/>
                </a:solidFill>
                <a:uFillTx/>
                <a:latin typeface="Calibri" pitchFamily="34"/>
              </a:rPr>
              <a:t>Headline</a:t>
            </a:r>
            <a:endParaRPr lang="en-US" sz="2600" b="1" i="0" u="none" strike="noStrike" kern="1200" cap="none" spc="0" baseline="0">
              <a:solidFill>
                <a:srgbClr val="FFFFFF"/>
              </a:solidFill>
              <a:uFillTx/>
              <a:latin typeface="Calibri" pitchFamily="34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8A32C2F-8DE5-2858-473C-90F4B24F4B4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80666" y="4573920"/>
            <a:ext cx="4596917" cy="1262265"/>
          </a:xfrm>
        </p:spPr>
        <p:txBody>
          <a:bodyPr/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D87B065-5D13-B836-9BF4-5E6479FEC870}"/>
              </a:ext>
            </a:extLst>
          </p:cNvPr>
          <p:cNvSpPr txBox="1"/>
          <p:nvPr/>
        </p:nvSpPr>
        <p:spPr>
          <a:xfrm>
            <a:off x="838203" y="724341"/>
            <a:ext cx="10515600" cy="90567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400" b="1" i="0" u="none" strike="noStrike" kern="1200" cap="none" spc="0" baseline="0">
                <a:solidFill>
                  <a:srgbClr val="3A2050"/>
                </a:solidFill>
                <a:uFillTx/>
                <a:latin typeface="Calibri" pitchFamily="34"/>
              </a:rPr>
              <a:t>Click to edit Master title style</a:t>
            </a:r>
            <a:endParaRPr lang="en-US" sz="4400" b="1" i="0" u="none" strike="noStrike" kern="1200" cap="none" spc="0" baseline="0">
              <a:solidFill>
                <a:srgbClr val="3A2050"/>
              </a:solidFill>
              <a:uFillTx/>
              <a:latin typeface="Calibri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42293982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B3ED6-68DB-37CE-2456-460BBCDC47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987423"/>
            <a:ext cx="3932240" cy="1069976"/>
          </a:xfrm>
        </p:spPr>
        <p:txBody>
          <a:bodyPr anchor="t"/>
          <a:lstStyle>
            <a:lvl1pPr>
              <a:defRPr sz="3200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5DFC91-9218-D7BC-4105-723B58445DB2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lang="en-US" sz="3200"/>
            </a:lvl1pPr>
          </a:lstStyle>
          <a:p>
            <a:pPr lvl="0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9FB1A-2FBB-6BB4-EE1E-B8F3328ABF6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09361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FD311-4934-09FD-622D-6B33807D58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724332"/>
            <a:ext cx="10515600" cy="96634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6DBDD-2C87-3279-4200-F0DC898D81C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D1E3C2-B514-97DA-A320-4BE790ABDB81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528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42779-142A-D289-EC23-8A33C7D687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1563" y="1018001"/>
            <a:ext cx="3932240" cy="1069976"/>
          </a:xfrm>
        </p:spPr>
        <p:txBody>
          <a:bodyPr anchor="t"/>
          <a:lstStyle>
            <a:lvl1pPr>
              <a:defRPr sz="3200"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243583-7B70-68CA-E374-3A4FCE4C57DF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838203" y="1018001"/>
            <a:ext cx="6172200" cy="4873623"/>
          </a:xfrm>
        </p:spPr>
        <p:txBody>
          <a:bodyPr/>
          <a:lstStyle>
            <a:lvl1pPr marL="0" indent="0">
              <a:buNone/>
              <a:defRPr lang="en-US" sz="3200"/>
            </a:lvl1pPr>
          </a:lstStyle>
          <a:p>
            <a:pPr lvl="0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CF2E98-2FA4-9BE8-6330-47EA2AA8620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7421563" y="2087977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2558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>
            <a:extLst>
              <a:ext uri="{FF2B5EF4-FFF2-40B4-BE49-F238E27FC236}">
                <a16:creationId xmlns:a16="http://schemas.microsoft.com/office/drawing/2014/main" id="{DA701F30-8E1B-DA68-7087-5108284B1A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83118" y="-47621"/>
            <a:ext cx="12358244" cy="695325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3FACB87-07DD-CCEA-A7C9-329BF5862602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418523" y="3538133"/>
            <a:ext cx="7351647" cy="511213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Title 18">
            <a:extLst>
              <a:ext uri="{FF2B5EF4-FFF2-40B4-BE49-F238E27FC236}">
                <a16:creationId xmlns:a16="http://schemas.microsoft.com/office/drawing/2014/main" id="{674514BF-CB38-23A0-B20E-69407738E9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18523" y="2757428"/>
            <a:ext cx="7351647" cy="780705"/>
          </a:xfr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B6404417-C3BF-A991-A786-E8C648F686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05549" y="681858"/>
            <a:ext cx="943505" cy="77145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957783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>
            <a:extLst>
              <a:ext uri="{FF2B5EF4-FFF2-40B4-BE49-F238E27FC236}">
                <a16:creationId xmlns:a16="http://schemas.microsoft.com/office/drawing/2014/main" id="{987D325B-624B-5A2B-4792-9E5380250B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83118" y="-47621"/>
            <a:ext cx="12358244" cy="695325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E63882B-6BD2-5C40-F88F-5BD15757DE2E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418523" y="3538133"/>
            <a:ext cx="7351647" cy="511213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Title 18">
            <a:extLst>
              <a:ext uri="{FF2B5EF4-FFF2-40B4-BE49-F238E27FC236}">
                <a16:creationId xmlns:a16="http://schemas.microsoft.com/office/drawing/2014/main" id="{DDAD16F0-A34C-A4E5-CE91-2AA41C2434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18523" y="2757428"/>
            <a:ext cx="7351647" cy="780705"/>
          </a:xfr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DD1CB437-7ECF-88F5-EA3D-C4215D0F80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05549" y="681858"/>
            <a:ext cx="943505" cy="77145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933053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>
            <a:extLst>
              <a:ext uri="{FF2B5EF4-FFF2-40B4-BE49-F238E27FC236}">
                <a16:creationId xmlns:a16="http://schemas.microsoft.com/office/drawing/2014/main" id="{6BD8BD63-1C32-350E-F471-3784C3EB09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83118" y="-47621"/>
            <a:ext cx="12358244" cy="695325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2170D43-F0B2-253D-5CBD-4E9E8BC1DDD5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418523" y="3538133"/>
            <a:ext cx="7351647" cy="511213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Title 18">
            <a:extLst>
              <a:ext uri="{FF2B5EF4-FFF2-40B4-BE49-F238E27FC236}">
                <a16:creationId xmlns:a16="http://schemas.microsoft.com/office/drawing/2014/main" id="{03D5D4F1-A197-FB86-800A-C16ED8768E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18523" y="2757428"/>
            <a:ext cx="7351647" cy="780705"/>
          </a:xfr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C8416898-D22E-58C9-0DCC-87F2644FD9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05549" y="681858"/>
            <a:ext cx="943505" cy="77145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189299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>
            <a:extLst>
              <a:ext uri="{FF2B5EF4-FFF2-40B4-BE49-F238E27FC236}">
                <a16:creationId xmlns:a16="http://schemas.microsoft.com/office/drawing/2014/main" id="{2D26D9FC-0B9A-90C2-70F6-3AD14370BD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654" y="19083"/>
            <a:ext cx="12181161" cy="684581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1157E8-C774-DCE0-CA8E-D6F34FACE0C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183184" y="987423"/>
            <a:ext cx="5779675" cy="4873623"/>
          </a:xfrm>
        </p:spPr>
        <p:txBody>
          <a:bodyPr/>
          <a:lstStyle>
            <a:lvl1pPr marL="0" indent="0">
              <a:buNone/>
              <a:defRPr lang="en-US" sz="3200"/>
            </a:lvl1pPr>
          </a:lstStyle>
          <a:p>
            <a:pPr lvl="0"/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44D43DD-80B2-7082-2585-A4C80E765548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838203" y="3918743"/>
            <a:ext cx="4156496" cy="792400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Title 18">
            <a:extLst>
              <a:ext uri="{FF2B5EF4-FFF2-40B4-BE49-F238E27FC236}">
                <a16:creationId xmlns:a16="http://schemas.microsoft.com/office/drawing/2014/main" id="{8D0AFF56-1138-494D-2AD4-D0F6C43F14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2662275"/>
            <a:ext cx="4156496" cy="1256458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7697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>
            <a:extLst>
              <a:ext uri="{FF2B5EF4-FFF2-40B4-BE49-F238E27FC236}">
                <a16:creationId xmlns:a16="http://schemas.microsoft.com/office/drawing/2014/main" id="{42DB44BE-471E-A129-851D-ABF5DF91AE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353" y="24021"/>
            <a:ext cx="12181161" cy="684581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1885931-B700-8B9F-1731-527DD024B530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838203" y="3918743"/>
            <a:ext cx="4156496" cy="792400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Title 18">
            <a:extLst>
              <a:ext uri="{FF2B5EF4-FFF2-40B4-BE49-F238E27FC236}">
                <a16:creationId xmlns:a16="http://schemas.microsoft.com/office/drawing/2014/main" id="{9510F9EB-D7FF-874F-523F-4F214CC77C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2662275"/>
            <a:ext cx="4156496" cy="1256458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C4B905E-8185-4E2A-809D-A356B0B2013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183184" y="987423"/>
            <a:ext cx="5779675" cy="4873623"/>
          </a:xfrm>
        </p:spPr>
        <p:txBody>
          <a:bodyPr/>
          <a:lstStyle>
            <a:lvl1pPr marL="0" indent="0">
              <a:buNone/>
              <a:defRPr lang="en-US" sz="32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059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F156C3-19AA-9230-AF28-2CF8151F91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353" y="24021"/>
            <a:ext cx="12181161" cy="684581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305896-63D3-3E5E-414B-88F4330A6FD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183184" y="987423"/>
            <a:ext cx="5163443" cy="4873623"/>
          </a:xfrm>
        </p:spPr>
        <p:txBody>
          <a:bodyPr/>
          <a:lstStyle>
            <a:lvl1pPr marL="0" indent="0">
              <a:buNone/>
              <a:defRPr lang="en-US" sz="3200"/>
            </a:lvl1pPr>
          </a:lstStyle>
          <a:p>
            <a:pPr lvl="0"/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F058CB0-6B7D-0C46-87C4-C69764CF4618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838203" y="3918743"/>
            <a:ext cx="4156496" cy="792400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Title 18">
            <a:extLst>
              <a:ext uri="{FF2B5EF4-FFF2-40B4-BE49-F238E27FC236}">
                <a16:creationId xmlns:a16="http://schemas.microsoft.com/office/drawing/2014/main" id="{F5679F72-79A1-B4E8-6A9B-C52613BD21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2662275"/>
            <a:ext cx="4156496" cy="1256458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3450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25D95D6D-38E2-A932-6191-1652C67165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4323" y="29818"/>
            <a:ext cx="12181161" cy="684581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C18A2C5-F9D9-9ADD-634D-BFCF3DEBC6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724332"/>
            <a:ext cx="10515600" cy="96634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BE36A7C-3E69-81CF-C34F-0E40800D857B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0339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B072976-E5A4-FA9A-A29E-878524C24C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990B353-02E5-19FF-2AED-872202372B76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7471B3"/>
                </a:solidFill>
                <a:uFillTx/>
                <a:latin typeface="Calibri"/>
              </a:defRPr>
            </a:lvl1pPr>
          </a:lstStyle>
          <a:p>
            <a:pPr lvl="0"/>
            <a:r>
              <a:rPr lang="en-GB"/>
              <a:t>15/09/2021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43C5A32-4CCC-9A92-734C-32DE9A0FF37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7471B3"/>
                </a:solidFill>
                <a:uFillTx/>
                <a:latin typeface="Calibri"/>
              </a:defRPr>
            </a:lvl1pPr>
          </a:lstStyle>
          <a:p>
            <a:pPr lvl="0"/>
            <a:fld id="{9DE8E66D-B655-EA49-AB04-0B1AFE0FDF4E}" type="slidenum">
              <a:t>‹#›</a:t>
            </a:fld>
            <a:endParaRPr lang="en-US"/>
          </a:p>
        </p:txBody>
      </p:sp>
      <p:sp>
        <p:nvSpPr>
          <p:cNvPr id="5" name="Title Placeholder 6">
            <a:extLst>
              <a:ext uri="{FF2B5EF4-FFF2-40B4-BE49-F238E27FC236}">
                <a16:creationId xmlns:a16="http://schemas.microsoft.com/office/drawing/2014/main" id="{9DD0FC60-F61E-F015-EAC2-7C09065A3E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GB" sz="4400" b="1" i="0" u="none" strike="noStrike" kern="1200" cap="none" spc="0" baseline="0">
          <a:solidFill>
            <a:srgbClr val="3A2050"/>
          </a:solidFill>
          <a:uFillTx/>
          <a:latin typeface="Calibri" pitchFamily="34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GB" sz="2800" b="0" i="0" u="none" strike="noStrike" kern="1200" cap="none" spc="0" baseline="0">
          <a:solidFill>
            <a:srgbClr val="3A205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GB" sz="2400" b="1" i="0" u="none" strike="noStrike" kern="1200" cap="none" spc="0" baseline="0">
          <a:solidFill>
            <a:srgbClr val="3A205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GB" sz="2000" b="0" i="0" u="none" strike="noStrike" kern="1200" cap="none" spc="0" baseline="0">
          <a:solidFill>
            <a:srgbClr val="3A205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GB" sz="1800" b="0" i="0" u="none" strike="noStrike" kern="1200" cap="none" spc="0" baseline="0">
          <a:solidFill>
            <a:srgbClr val="3A205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GB" sz="1800" b="0" i="0" u="none" strike="noStrike" kern="1200" cap="none" spc="0" baseline="0">
          <a:solidFill>
            <a:srgbClr val="3A205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mailto:Annie.clements@autismandadhd.org" TargetMode="Externa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AF928369-8CBD-DFF1-638A-CC7566C2FE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32247" y="3041760"/>
            <a:ext cx="7351647" cy="780705"/>
          </a:xfrm>
        </p:spPr>
        <p:txBody>
          <a:bodyPr anchorCtr="1">
            <a:noAutofit/>
          </a:bodyPr>
          <a:lstStyle/>
          <a:p>
            <a:pPr lvl="0" algn="ctr"/>
            <a:r>
              <a:rPr lang="en-US" sz="2800" b="0">
                <a:latin typeface="Calibri"/>
                <a:cs typeface="Calibri"/>
              </a:rPr>
              <a:t>Understanding Pupils’ Behaviour as a Bodily Response, Not a Deliberate Choice</a:t>
            </a:r>
            <a:endParaRPr lang="en-US" sz="2800">
              <a:latin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7" descr="Multicultural girls hugging">
            <a:extLst>
              <a:ext uri="{FF2B5EF4-FFF2-40B4-BE49-F238E27FC236}">
                <a16:creationId xmlns:a16="http://schemas.microsoft.com/office/drawing/2014/main" id="{742000D4-AC40-F4E4-D3E3-486EF0D17522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l="14645" r="14645"/>
          <a:stretch>
            <a:fillRect/>
          </a:stretch>
        </p:blipFill>
        <p:spPr>
          <a:xfrm>
            <a:off x="5164980" y="1375248"/>
            <a:ext cx="5012689" cy="3649728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FB0DAE29-6083-ED87-5F3D-E6A5D0812EAF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533406" y="2851291"/>
            <a:ext cx="4156496" cy="792400"/>
          </a:xfrm>
        </p:spPr>
        <p:txBody>
          <a:bodyPr>
            <a:normAutofit fontScale="55000" lnSpcReduction="20000"/>
          </a:bodyPr>
          <a:lstStyle/>
          <a:p>
            <a:pPr lvl="0" algn="ctr">
              <a:lnSpc>
                <a:spcPct val="70000"/>
              </a:lnSpc>
            </a:pPr>
            <a:r>
              <a:rPr lang="en-GB" sz="1800" b="1">
                <a:solidFill>
                  <a:srgbClr val="2C302E"/>
                </a:solidFill>
              </a:rPr>
              <a:t>Do you meet the child where they are in the moment, or do you expect them to meet you where you want them to be?</a:t>
            </a:r>
          </a:p>
          <a:p>
            <a:pPr lvl="0" algn="ctr">
              <a:lnSpc>
                <a:spcPct val="70000"/>
              </a:lnSpc>
            </a:pPr>
            <a:endParaRPr lang="en-GB" sz="1800"/>
          </a:p>
          <a:p>
            <a:pPr lvl="0" algn="ctr">
              <a:lnSpc>
                <a:spcPct val="70000"/>
              </a:lnSpc>
            </a:pPr>
            <a:r>
              <a:rPr lang="en-GB" sz="1800" b="1">
                <a:solidFill>
                  <a:srgbClr val="2C302E"/>
                </a:solidFill>
              </a:rPr>
              <a:t>When setting expectations, do you consider the child’s sensory needs and energy levels, or do you expect the same from them at all times?</a:t>
            </a:r>
            <a:endParaRPr lang="en-GB" sz="1800"/>
          </a:p>
          <a:p>
            <a:pPr lvl="0">
              <a:lnSpc>
                <a:spcPct val="70000"/>
              </a:lnSpc>
            </a:pPr>
            <a:endParaRPr lang="en-US" sz="7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4866D0A-8489-348A-E209-7EFD731136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3406" y="1375248"/>
            <a:ext cx="4156496" cy="1256458"/>
          </a:xfrm>
        </p:spPr>
        <p:txBody>
          <a:bodyPr anchorCtr="1"/>
          <a:lstStyle/>
          <a:p>
            <a:pPr lvl="0" algn="ctr"/>
            <a:r>
              <a:rPr lang="en-US" sz="4000"/>
              <a:t>Which do you focus on?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C09DB99F-8CA0-0D62-385C-F049E322E792}"/>
              </a:ext>
            </a:extLst>
          </p:cNvPr>
          <p:cNvSpPr txBox="1"/>
          <p:nvPr/>
        </p:nvSpPr>
        <p:spPr>
          <a:xfrm>
            <a:off x="838203" y="724332"/>
            <a:ext cx="10515600" cy="96634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b="1" i="0" u="none" strike="noStrike" kern="1200" cap="none" spc="0" baseline="0">
                <a:solidFill>
                  <a:srgbClr val="3A2050"/>
                </a:solidFill>
                <a:uFillTx/>
                <a:latin typeface="Calibri" pitchFamily="34"/>
              </a:rPr>
              <a:t>What is Interoception Awareness?</a:t>
            </a:r>
          </a:p>
        </p:txBody>
      </p:sp>
      <p:grpSp>
        <p:nvGrpSpPr>
          <p:cNvPr id="3" name="Diagram 1">
            <a:extLst>
              <a:ext uri="{FF2B5EF4-FFF2-40B4-BE49-F238E27FC236}">
                <a16:creationId xmlns:a16="http://schemas.microsoft.com/office/drawing/2014/main" id="{5D9C7C34-98CA-9392-D5C6-EC77F8A9B0DB}"/>
              </a:ext>
            </a:extLst>
          </p:cNvPr>
          <p:cNvGrpSpPr/>
          <p:nvPr/>
        </p:nvGrpSpPr>
        <p:grpSpPr>
          <a:xfrm>
            <a:off x="838596" y="2453234"/>
            <a:ext cx="10514813" cy="3096112"/>
            <a:chOff x="838596" y="2453234"/>
            <a:chExt cx="10514813" cy="3096112"/>
          </a:xfrm>
        </p:grpSpPr>
        <p:sp>
          <p:nvSpPr>
            <p:cNvPr id="4" name="Rectangle 3" descr="Brain in head">
              <a:extLst>
                <a:ext uri="{FF2B5EF4-FFF2-40B4-BE49-F238E27FC236}">
                  <a16:creationId xmlns:a16="http://schemas.microsoft.com/office/drawing/2014/main" id="{58E94E5F-74D5-FFC7-5FBC-275520BC1D53}"/>
                </a:ext>
              </a:extLst>
            </p:cNvPr>
            <p:cNvSpPr/>
            <p:nvPr/>
          </p:nvSpPr>
          <p:spPr>
            <a:xfrm>
              <a:off x="838596" y="2453234"/>
              <a:ext cx="1098560" cy="1098560"/>
            </a:xfrm>
            <a:prstGeom prst="rect">
              <a:avLst/>
            </a:prstGeom>
            <a:blipFill>
              <a:blip r:embed="rId3">
                <a:alphaModFix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FF1C423B-83F9-F397-9262-140EA066E831}"/>
                </a:ext>
              </a:extLst>
            </p:cNvPr>
            <p:cNvSpPr/>
            <p:nvPr/>
          </p:nvSpPr>
          <p:spPr>
            <a:xfrm>
              <a:off x="838596" y="3684931"/>
              <a:ext cx="3138751" cy="47081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138750"/>
                <a:gd name="f7" fmla="val 470812"/>
                <a:gd name="f8" fmla="+- 0 0 -90"/>
                <a:gd name="f9" fmla="*/ f3 1 3138750"/>
                <a:gd name="f10" fmla="*/ f4 1 470812"/>
                <a:gd name="f11" fmla="+- f7 0 f5"/>
                <a:gd name="f12" fmla="+- f6 0 f5"/>
                <a:gd name="f13" fmla="*/ f8 f0 1"/>
                <a:gd name="f14" fmla="*/ f12 1 3138750"/>
                <a:gd name="f15" fmla="*/ f11 1 470812"/>
                <a:gd name="f16" fmla="*/ 0 f12 1"/>
                <a:gd name="f17" fmla="*/ 0 f11 1"/>
                <a:gd name="f18" fmla="*/ 3138750 f12 1"/>
                <a:gd name="f19" fmla="*/ 470812 f11 1"/>
                <a:gd name="f20" fmla="*/ f13 1 f2"/>
                <a:gd name="f21" fmla="*/ f16 1 3138750"/>
                <a:gd name="f22" fmla="*/ f17 1 470812"/>
                <a:gd name="f23" fmla="*/ f18 1 3138750"/>
                <a:gd name="f24" fmla="*/ f19 1 470812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3138750" h="470812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1333496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1300"/>
                </a:spcAft>
                <a:buNone/>
                <a:tabLst/>
                <a:defRPr sz="1800" b="1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3000" b="1" i="0" u="none" strike="noStrike" kern="1200" cap="none" spc="0" baseline="0">
                  <a:solidFill>
                    <a:srgbClr val="3A2050"/>
                  </a:solidFill>
                  <a:uFillTx/>
                  <a:latin typeface="Calibri"/>
                </a:rPr>
                <a:t>Bodily Sensations</a:t>
              </a: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319407E-700C-5FEE-FCC6-360E3D323FAB}"/>
                </a:ext>
              </a:extLst>
            </p:cNvPr>
            <p:cNvSpPr/>
            <p:nvPr/>
          </p:nvSpPr>
          <p:spPr>
            <a:xfrm>
              <a:off x="838596" y="4217660"/>
              <a:ext cx="3138751" cy="133168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138750"/>
                <a:gd name="f7" fmla="val 1331689"/>
                <a:gd name="f8" fmla="+- 0 0 -90"/>
                <a:gd name="f9" fmla="*/ f3 1 3138750"/>
                <a:gd name="f10" fmla="*/ f4 1 1331689"/>
                <a:gd name="f11" fmla="+- f7 0 f5"/>
                <a:gd name="f12" fmla="+- f6 0 f5"/>
                <a:gd name="f13" fmla="*/ f8 f0 1"/>
                <a:gd name="f14" fmla="*/ f12 1 3138750"/>
                <a:gd name="f15" fmla="*/ f11 1 1331689"/>
                <a:gd name="f16" fmla="*/ 0 f12 1"/>
                <a:gd name="f17" fmla="*/ 0 f11 1"/>
                <a:gd name="f18" fmla="*/ 3138750 f12 1"/>
                <a:gd name="f19" fmla="*/ 1331689 f11 1"/>
                <a:gd name="f20" fmla="*/ f13 1 f2"/>
                <a:gd name="f21" fmla="*/ f16 1 3138750"/>
                <a:gd name="f22" fmla="*/ f17 1 1331689"/>
                <a:gd name="f23" fmla="*/ f18 1 3138750"/>
                <a:gd name="f24" fmla="*/ f19 1 1331689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3138750" h="1331689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755651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700" b="0" i="0" u="none" strike="noStrike" kern="1200" cap="none" spc="0" baseline="0">
                  <a:solidFill>
                    <a:srgbClr val="3A2050"/>
                  </a:solidFill>
                  <a:uFillTx/>
                  <a:latin typeface="Calibri"/>
                </a:rPr>
                <a:t>Bodily States</a:t>
              </a:r>
            </a:p>
            <a:p>
              <a:pPr marL="0" marR="0" lvl="0" indent="0" algn="l" defTabSz="755651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700" b="0" i="0" u="none" strike="noStrike" kern="1200" cap="none" spc="0" baseline="0">
                  <a:solidFill>
                    <a:srgbClr val="3A2050"/>
                  </a:solidFill>
                  <a:uFillTx/>
                  <a:latin typeface="Calibri"/>
                </a:rPr>
                <a:t>Emotional States</a:t>
              </a:r>
            </a:p>
          </p:txBody>
        </p:sp>
        <p:sp>
          <p:nvSpPr>
            <p:cNvPr id="7" name="Rectangle 6" descr="Angry Face with No Fill">
              <a:extLst>
                <a:ext uri="{FF2B5EF4-FFF2-40B4-BE49-F238E27FC236}">
                  <a16:creationId xmlns:a16="http://schemas.microsoft.com/office/drawing/2014/main" id="{AD980859-AB1E-4289-6801-423FD651695A}"/>
                </a:ext>
              </a:extLst>
            </p:cNvPr>
            <p:cNvSpPr/>
            <p:nvPr/>
          </p:nvSpPr>
          <p:spPr>
            <a:xfrm>
              <a:off x="4526627" y="2453234"/>
              <a:ext cx="1098560" cy="1098560"/>
            </a:xfrm>
            <a:prstGeom prst="rect">
              <a:avLst/>
            </a:prstGeom>
            <a:blipFill>
              <a:blip r:embed="rId5">
                <a:alphaModFix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4667C2E1-09AE-E173-69DF-E7B605BE27E2}"/>
                </a:ext>
              </a:extLst>
            </p:cNvPr>
            <p:cNvSpPr/>
            <p:nvPr/>
          </p:nvSpPr>
          <p:spPr>
            <a:xfrm>
              <a:off x="4526627" y="3684931"/>
              <a:ext cx="3138751" cy="47081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138750"/>
                <a:gd name="f7" fmla="val 470812"/>
                <a:gd name="f8" fmla="+- 0 0 -90"/>
                <a:gd name="f9" fmla="*/ f3 1 3138750"/>
                <a:gd name="f10" fmla="*/ f4 1 470812"/>
                <a:gd name="f11" fmla="+- f7 0 f5"/>
                <a:gd name="f12" fmla="+- f6 0 f5"/>
                <a:gd name="f13" fmla="*/ f8 f0 1"/>
                <a:gd name="f14" fmla="*/ f12 1 3138750"/>
                <a:gd name="f15" fmla="*/ f11 1 470812"/>
                <a:gd name="f16" fmla="*/ 0 f12 1"/>
                <a:gd name="f17" fmla="*/ 0 f11 1"/>
                <a:gd name="f18" fmla="*/ 3138750 f12 1"/>
                <a:gd name="f19" fmla="*/ 470812 f11 1"/>
                <a:gd name="f20" fmla="*/ f13 1 f2"/>
                <a:gd name="f21" fmla="*/ f16 1 3138750"/>
                <a:gd name="f22" fmla="*/ f17 1 470812"/>
                <a:gd name="f23" fmla="*/ f18 1 3138750"/>
                <a:gd name="f24" fmla="*/ f19 1 470812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3138750" h="470812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1333496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1300"/>
                </a:spcAft>
                <a:buNone/>
                <a:tabLst/>
                <a:defRPr sz="1800" b="1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3000" b="1" i="0" u="none" strike="noStrike" kern="1200" cap="none" spc="0" baseline="0">
                  <a:solidFill>
                    <a:srgbClr val="3A2050"/>
                  </a:solidFill>
                  <a:uFillTx/>
                  <a:latin typeface="Calibri"/>
                </a:rPr>
                <a:t>Feeling / Emotions</a:t>
              </a: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3FFD865-4915-D7E2-F597-0AF6FE73432E}"/>
                </a:ext>
              </a:extLst>
            </p:cNvPr>
            <p:cNvSpPr/>
            <p:nvPr/>
          </p:nvSpPr>
          <p:spPr>
            <a:xfrm>
              <a:off x="4526627" y="4217660"/>
              <a:ext cx="3138751" cy="133168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138750"/>
                <a:gd name="f7" fmla="val 1331689"/>
                <a:gd name="f8" fmla="+- 0 0 -90"/>
                <a:gd name="f9" fmla="*/ f3 1 3138750"/>
                <a:gd name="f10" fmla="*/ f4 1 1331689"/>
                <a:gd name="f11" fmla="+- f7 0 f5"/>
                <a:gd name="f12" fmla="+- f6 0 f5"/>
                <a:gd name="f13" fmla="*/ f8 f0 1"/>
                <a:gd name="f14" fmla="*/ f12 1 3138750"/>
                <a:gd name="f15" fmla="*/ f11 1 1331689"/>
                <a:gd name="f16" fmla="*/ 0 f12 1"/>
                <a:gd name="f17" fmla="*/ 0 f11 1"/>
                <a:gd name="f18" fmla="*/ 3138750 f12 1"/>
                <a:gd name="f19" fmla="*/ 1331689 f11 1"/>
                <a:gd name="f20" fmla="*/ f13 1 f2"/>
                <a:gd name="f21" fmla="*/ f16 1 3138750"/>
                <a:gd name="f22" fmla="*/ f17 1 1331689"/>
                <a:gd name="f23" fmla="*/ f18 1 3138750"/>
                <a:gd name="f24" fmla="*/ f19 1 1331689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3138750" h="1331689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755651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700" b="0" i="0" u="none" strike="noStrike" kern="1200" cap="none" spc="0" baseline="0">
                  <a:solidFill>
                    <a:srgbClr val="3A2050"/>
                  </a:solidFill>
                  <a:uFillTx/>
                  <a:latin typeface="Calibri"/>
                </a:rPr>
                <a:t> Happy </a:t>
              </a:r>
            </a:p>
            <a:p>
              <a:pPr marL="0" marR="0" lvl="0" indent="0" algn="l" defTabSz="755651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700" b="0" i="0" u="none" strike="noStrike" kern="1200" cap="none" spc="0" baseline="0">
                  <a:solidFill>
                    <a:srgbClr val="3A2050"/>
                  </a:solidFill>
                  <a:uFillTx/>
                  <a:latin typeface="Calibri"/>
                </a:rPr>
                <a:t>Sad</a:t>
              </a:r>
            </a:p>
            <a:p>
              <a:pPr marL="0" marR="0" lvl="0" indent="0" algn="l" defTabSz="755651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700" b="0" i="0" u="none" strike="noStrike" kern="1200" cap="none" spc="0" baseline="0">
                  <a:solidFill>
                    <a:srgbClr val="3A2050"/>
                  </a:solidFill>
                  <a:uFillTx/>
                  <a:latin typeface="Calibri"/>
                </a:rPr>
                <a:t>Angry</a:t>
              </a:r>
            </a:p>
            <a:p>
              <a:pPr marL="0" marR="0" lvl="0" indent="0" algn="l" defTabSz="755651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700" b="0" i="0" u="none" strike="noStrike" kern="1200" cap="none" spc="0" baseline="0">
                  <a:solidFill>
                    <a:srgbClr val="3A2050"/>
                  </a:solidFill>
                  <a:uFillTx/>
                  <a:latin typeface="Calibri"/>
                </a:rPr>
                <a:t>Frustrated</a:t>
              </a:r>
            </a:p>
          </p:txBody>
        </p:sp>
        <p:sp>
          <p:nvSpPr>
            <p:cNvPr id="10" name="Rectangle 9" descr="Sleep">
              <a:extLst>
                <a:ext uri="{FF2B5EF4-FFF2-40B4-BE49-F238E27FC236}">
                  <a16:creationId xmlns:a16="http://schemas.microsoft.com/office/drawing/2014/main" id="{3FDE26CF-930F-304B-F2C8-00C3FB9D6397}"/>
                </a:ext>
              </a:extLst>
            </p:cNvPr>
            <p:cNvSpPr/>
            <p:nvPr/>
          </p:nvSpPr>
          <p:spPr>
            <a:xfrm>
              <a:off x="8214658" y="2453234"/>
              <a:ext cx="1098560" cy="1098560"/>
            </a:xfrm>
            <a:prstGeom prst="rect">
              <a:avLst/>
            </a:prstGeom>
            <a:blipFill>
              <a:blip r:embed="rId7">
                <a:alphaModFix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9D3EE29-2C4C-AB4B-39B0-104393B54435}"/>
                </a:ext>
              </a:extLst>
            </p:cNvPr>
            <p:cNvSpPr/>
            <p:nvPr/>
          </p:nvSpPr>
          <p:spPr>
            <a:xfrm>
              <a:off x="8214658" y="3684931"/>
              <a:ext cx="3138751" cy="47081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138750"/>
                <a:gd name="f7" fmla="val 470812"/>
                <a:gd name="f8" fmla="+- 0 0 -90"/>
                <a:gd name="f9" fmla="*/ f3 1 3138750"/>
                <a:gd name="f10" fmla="*/ f4 1 470812"/>
                <a:gd name="f11" fmla="+- f7 0 f5"/>
                <a:gd name="f12" fmla="+- f6 0 f5"/>
                <a:gd name="f13" fmla="*/ f8 f0 1"/>
                <a:gd name="f14" fmla="*/ f12 1 3138750"/>
                <a:gd name="f15" fmla="*/ f11 1 470812"/>
                <a:gd name="f16" fmla="*/ 0 f12 1"/>
                <a:gd name="f17" fmla="*/ 0 f11 1"/>
                <a:gd name="f18" fmla="*/ 3138750 f12 1"/>
                <a:gd name="f19" fmla="*/ 470812 f11 1"/>
                <a:gd name="f20" fmla="*/ f13 1 f2"/>
                <a:gd name="f21" fmla="*/ f16 1 3138750"/>
                <a:gd name="f22" fmla="*/ f17 1 470812"/>
                <a:gd name="f23" fmla="*/ f18 1 3138750"/>
                <a:gd name="f24" fmla="*/ f19 1 470812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3138750" h="470812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1333496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1300"/>
                </a:spcAft>
                <a:buNone/>
                <a:tabLst/>
                <a:defRPr sz="1800" b="1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3000" b="1" i="0" u="none" strike="noStrike" kern="1200" cap="none" spc="0" baseline="0">
                  <a:solidFill>
                    <a:srgbClr val="3A2050"/>
                  </a:solidFill>
                  <a:uFillTx/>
                  <a:latin typeface="Calibri"/>
                </a:rPr>
                <a:t>Action</a:t>
              </a: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9C37CCA-6B20-CB26-C364-0648E73B9284}"/>
                </a:ext>
              </a:extLst>
            </p:cNvPr>
            <p:cNvSpPr/>
            <p:nvPr/>
          </p:nvSpPr>
          <p:spPr>
            <a:xfrm>
              <a:off x="8214658" y="4217660"/>
              <a:ext cx="3138751" cy="133168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138750"/>
                <a:gd name="f7" fmla="val 1331689"/>
                <a:gd name="f8" fmla="+- 0 0 -90"/>
                <a:gd name="f9" fmla="*/ f3 1 3138750"/>
                <a:gd name="f10" fmla="*/ f4 1 1331689"/>
                <a:gd name="f11" fmla="+- f7 0 f5"/>
                <a:gd name="f12" fmla="+- f6 0 f5"/>
                <a:gd name="f13" fmla="*/ f8 f0 1"/>
                <a:gd name="f14" fmla="*/ f12 1 3138750"/>
                <a:gd name="f15" fmla="*/ f11 1 1331689"/>
                <a:gd name="f16" fmla="*/ 0 f12 1"/>
                <a:gd name="f17" fmla="*/ 0 f11 1"/>
                <a:gd name="f18" fmla="*/ 3138750 f12 1"/>
                <a:gd name="f19" fmla="*/ 1331689 f11 1"/>
                <a:gd name="f20" fmla="*/ f13 1 f2"/>
                <a:gd name="f21" fmla="*/ f16 1 3138750"/>
                <a:gd name="f22" fmla="*/ f17 1 1331689"/>
                <a:gd name="f23" fmla="*/ f18 1 3138750"/>
                <a:gd name="f24" fmla="*/ f19 1 1331689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3138750" h="1331689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755651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700" b="0" i="0" u="none" strike="noStrike" kern="1200" cap="none" spc="0" baseline="0">
                  <a:solidFill>
                    <a:srgbClr val="3A2050"/>
                  </a:solidFill>
                  <a:uFillTx/>
                  <a:latin typeface="Calibri"/>
                </a:rPr>
                <a:t>Movement</a:t>
              </a:r>
            </a:p>
            <a:p>
              <a:pPr marL="0" marR="0" lvl="0" indent="0" algn="l" defTabSz="755651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700" b="0" i="0" u="none" strike="noStrike" kern="1200" cap="none" spc="0" baseline="0">
                  <a:solidFill>
                    <a:srgbClr val="3A2050"/>
                  </a:solidFill>
                  <a:uFillTx/>
                  <a:latin typeface="Calibri"/>
                </a:rPr>
                <a:t>Eating</a:t>
              </a:r>
            </a:p>
            <a:p>
              <a:pPr marL="0" marR="0" lvl="0" indent="0" algn="l" defTabSz="755651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700" b="0" i="0" u="none" strike="noStrike" kern="1200" cap="none" spc="0" baseline="0">
                  <a:solidFill>
                    <a:srgbClr val="3A2050"/>
                  </a:solidFill>
                  <a:uFillTx/>
                  <a:latin typeface="Calibri"/>
                </a:rPr>
                <a:t>Sleeping</a:t>
              </a:r>
            </a:p>
            <a:p>
              <a:pPr marL="0" marR="0" lvl="0" indent="0" algn="l" defTabSz="755651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700" b="0" i="0" u="none" strike="noStrike" kern="1200" cap="none" spc="0" baseline="0">
                  <a:solidFill>
                    <a:srgbClr val="3A2050"/>
                  </a:solidFill>
                  <a:uFillTx/>
                  <a:latin typeface="Calibri"/>
                </a:rPr>
                <a:t>Toileting  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6554D-0066-8233-E15C-DC29A5EF15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0495" y="732141"/>
            <a:ext cx="10515600" cy="966347"/>
          </a:xfrm>
        </p:spPr>
        <p:txBody>
          <a:bodyPr anchorCtr="1">
            <a:normAutofit fontScale="90000"/>
          </a:bodyPr>
          <a:lstStyle/>
          <a:p>
            <a:pPr lvl="0" algn="ctr"/>
            <a:r>
              <a:rPr lang="en-GB" sz="4000" b="0"/>
              <a:t>Supporting the Nervous System When School Feels Too Much</a:t>
            </a:r>
            <a:endParaRPr lang="en-US" sz="400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006DF21C-8C55-FAD2-9D1D-DA50D944DF1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40495" y="1698488"/>
            <a:ext cx="10898523" cy="3970315"/>
          </a:xfrm>
        </p:spPr>
        <p:txBody>
          <a:bodyPr anchor="ctr">
            <a:spAutoFit/>
          </a:bodyPr>
          <a:lstStyle/>
          <a:p>
            <a:pPr marL="0" lvl="0" indent="0" hangingPunct="0">
              <a:lnSpc>
                <a:spcPct val="100000"/>
              </a:lnSpc>
              <a:spcBef>
                <a:spcPts val="0"/>
              </a:spcBef>
              <a:buNone/>
            </a:pPr>
            <a:endParaRPr lang="en-US" sz="1800">
              <a:latin typeface="Arial" pitchFamily="34"/>
            </a:endParaRPr>
          </a:p>
          <a:p>
            <a:pPr marL="0" lv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>
                <a:latin typeface="Arial" pitchFamily="34"/>
              </a:rPr>
              <a:t>What do we mean by pacing?</a:t>
            </a:r>
          </a:p>
          <a:p>
            <a:pPr marL="0" lv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>
                <a:latin typeface="Arial" pitchFamily="34"/>
              </a:rPr>
              <a:t>Pacing is the </a:t>
            </a:r>
            <a:r>
              <a:rPr lang="en-US" sz="1800" b="1">
                <a:latin typeface="Arial" pitchFamily="34"/>
              </a:rPr>
              <a:t>careful adjustment of demands</a:t>
            </a:r>
            <a:r>
              <a:rPr lang="en-US" sz="1800">
                <a:latin typeface="Arial" pitchFamily="34"/>
              </a:rPr>
              <a:t> to match a child’s nervous system capacity.</a:t>
            </a:r>
          </a:p>
          <a:p>
            <a:pPr marL="0" lvl="0" indent="0" hangingPunct="0">
              <a:lnSpc>
                <a:spcPct val="100000"/>
              </a:lnSpc>
              <a:spcBef>
                <a:spcPts val="0"/>
              </a:spcBef>
              <a:buNone/>
            </a:pPr>
            <a:endParaRPr lang="en-US" sz="1800">
              <a:latin typeface="Arial" pitchFamily="34"/>
            </a:endParaRPr>
          </a:p>
          <a:p>
            <a:pPr marL="0" lv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>
                <a:latin typeface="Arial" pitchFamily="34"/>
              </a:rPr>
              <a:t>It prevents overload and allows the brain and body to return to safety.</a:t>
            </a:r>
          </a:p>
          <a:p>
            <a:pPr marL="0" lvl="0" indent="0" hangingPunct="0">
              <a:lnSpc>
                <a:spcPct val="100000"/>
              </a:lnSpc>
              <a:spcBef>
                <a:spcPts val="0"/>
              </a:spcBef>
              <a:buNone/>
            </a:pPr>
            <a:endParaRPr lang="en-US" sz="1800">
              <a:latin typeface="Arial" pitchFamily="34"/>
            </a:endParaRPr>
          </a:p>
          <a:p>
            <a:pPr marL="0" lv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>
                <a:latin typeface="Arial" pitchFamily="34"/>
              </a:rPr>
              <a:t>Without pacing, we often see:</a:t>
            </a:r>
          </a:p>
          <a:p>
            <a:pPr marL="0" lvl="0" indent="0" hangingPunct="0"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latin typeface="Arial" pitchFamily="34"/>
              </a:rPr>
              <a:t>Shutdown</a:t>
            </a:r>
          </a:p>
          <a:p>
            <a:pPr marL="0" lvl="0" indent="0" hangingPunct="0"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latin typeface="Arial" pitchFamily="34"/>
              </a:rPr>
              <a:t>School avoidance</a:t>
            </a:r>
          </a:p>
          <a:p>
            <a:pPr marL="0" lvl="0" indent="0" hangingPunct="0"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latin typeface="Arial" pitchFamily="34"/>
              </a:rPr>
              <a:t>Meltdowns</a:t>
            </a:r>
          </a:p>
          <a:p>
            <a:pPr marL="0" lvl="0" indent="0" hangingPunct="0"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latin typeface="Arial" pitchFamily="34"/>
              </a:rPr>
              <a:t>Emotional exhaustion</a:t>
            </a:r>
          </a:p>
          <a:p>
            <a:pPr marL="0" lvl="0" indent="0" hangingPunct="0"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latin typeface="Arial" pitchFamily="34"/>
              </a:rPr>
              <a:t>Masking followed by burnout</a:t>
            </a:r>
          </a:p>
          <a:p>
            <a:pPr marL="0" lvl="0" indent="0" hangingPunct="0">
              <a:lnSpc>
                <a:spcPct val="100000"/>
              </a:lnSpc>
              <a:spcBef>
                <a:spcPts val="0"/>
              </a:spcBef>
              <a:buNone/>
            </a:pPr>
            <a:endParaRPr lang="en-US" sz="1800">
              <a:latin typeface="Arial" pitchFamily="34"/>
            </a:endParaRPr>
          </a:p>
          <a:p>
            <a:pPr marL="0" lv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>
                <a:latin typeface="Arial" pitchFamily="34"/>
              </a:rPr>
              <a:t>Pacing protects the nervous system from repeated overwhelm.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32C-6EA2-F3B9-E199-BCFAC7AB323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What overwhelm looks like in the body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686B449-95D5-B8CF-80EA-3A44A231EF7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8203" y="2886678"/>
            <a:ext cx="9898992" cy="2246772"/>
          </a:xfrm>
        </p:spPr>
        <p:txBody>
          <a:bodyPr wrap="none" anchor="ctr">
            <a:spAutoFit/>
          </a:bodyPr>
          <a:lstStyle/>
          <a:p>
            <a:pPr marL="0" lv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>
                <a:solidFill>
                  <a:srgbClr val="FFFFFF"/>
                </a:solidFill>
                <a:latin typeface="Arial" pitchFamily="34"/>
              </a:rPr>
              <a:t>When school demand is too high the nervous system shifts into protection:</a:t>
            </a:r>
          </a:p>
          <a:p>
            <a:pPr marL="0" lvl="0" indent="0" hangingPunct="0">
              <a:lnSpc>
                <a:spcPct val="100000"/>
              </a:lnSpc>
              <a:spcBef>
                <a:spcPts val="0"/>
              </a:spcBef>
            </a:pPr>
            <a:r>
              <a:rPr lang="en-US" sz="2000" b="1">
                <a:solidFill>
                  <a:srgbClr val="FFFFFF"/>
                </a:solidFill>
                <a:latin typeface="Arial" pitchFamily="34"/>
              </a:rPr>
              <a:t>Fight</a:t>
            </a:r>
            <a:r>
              <a:rPr lang="en-US" sz="2000">
                <a:solidFill>
                  <a:srgbClr val="FFFFFF"/>
                </a:solidFill>
                <a:latin typeface="Arial" pitchFamily="34"/>
              </a:rPr>
              <a:t> – anger, refusal, aggression</a:t>
            </a:r>
          </a:p>
          <a:p>
            <a:pPr marL="0" lvl="0" indent="0" hangingPunct="0">
              <a:lnSpc>
                <a:spcPct val="100000"/>
              </a:lnSpc>
              <a:spcBef>
                <a:spcPts val="0"/>
              </a:spcBef>
            </a:pPr>
            <a:r>
              <a:rPr lang="en-US" sz="2000" b="1">
                <a:solidFill>
                  <a:srgbClr val="FFFFFF"/>
                </a:solidFill>
                <a:latin typeface="Arial" pitchFamily="34"/>
              </a:rPr>
              <a:t>Flight</a:t>
            </a:r>
            <a:r>
              <a:rPr lang="en-US" sz="2000">
                <a:solidFill>
                  <a:srgbClr val="FFFFFF"/>
                </a:solidFill>
                <a:latin typeface="Arial" pitchFamily="34"/>
              </a:rPr>
              <a:t> – running away, avoiding school, leaving class</a:t>
            </a:r>
          </a:p>
          <a:p>
            <a:pPr marL="0" lvl="0" indent="0" hangingPunct="0">
              <a:lnSpc>
                <a:spcPct val="100000"/>
              </a:lnSpc>
              <a:spcBef>
                <a:spcPts val="0"/>
              </a:spcBef>
            </a:pPr>
            <a:r>
              <a:rPr lang="en-US" sz="2000" b="1">
                <a:solidFill>
                  <a:srgbClr val="FFFFFF"/>
                </a:solidFill>
                <a:latin typeface="Arial" pitchFamily="34"/>
              </a:rPr>
              <a:t>Freeze</a:t>
            </a:r>
            <a:r>
              <a:rPr lang="en-US" sz="2000">
                <a:solidFill>
                  <a:srgbClr val="FFFFFF"/>
                </a:solidFill>
                <a:latin typeface="Arial" pitchFamily="34"/>
              </a:rPr>
              <a:t> – shutdown, blanking, disengagement</a:t>
            </a:r>
          </a:p>
          <a:p>
            <a:pPr marL="0" lvl="0" indent="0" hangingPunct="0">
              <a:lnSpc>
                <a:spcPct val="100000"/>
              </a:lnSpc>
              <a:spcBef>
                <a:spcPts val="0"/>
              </a:spcBef>
            </a:pPr>
            <a:r>
              <a:rPr lang="en-US" sz="2000" b="1">
                <a:solidFill>
                  <a:srgbClr val="FFFFFF"/>
                </a:solidFill>
                <a:latin typeface="Arial" pitchFamily="34"/>
              </a:rPr>
              <a:t>Fawn</a:t>
            </a:r>
            <a:r>
              <a:rPr lang="en-US" sz="2000">
                <a:solidFill>
                  <a:srgbClr val="FFFFFF"/>
                </a:solidFill>
                <a:latin typeface="Arial" pitchFamily="34"/>
              </a:rPr>
              <a:t> – masking, people-pleasing, appearing “fine” then collapsing later</a:t>
            </a:r>
          </a:p>
          <a:p>
            <a:pPr marL="0" lvl="0" indent="0" hangingPunct="0">
              <a:lnSpc>
                <a:spcPct val="100000"/>
              </a:lnSpc>
              <a:spcBef>
                <a:spcPts val="0"/>
              </a:spcBef>
            </a:pPr>
            <a:endParaRPr lang="en-US" sz="2000">
              <a:solidFill>
                <a:srgbClr val="FFFFFF"/>
              </a:solidFill>
              <a:latin typeface="Arial" pitchFamily="34"/>
            </a:endParaRPr>
          </a:p>
          <a:p>
            <a:pPr marL="0" lv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>
                <a:solidFill>
                  <a:srgbClr val="FFFFFF"/>
                </a:solidFill>
                <a:latin typeface="Arial" pitchFamily="34"/>
              </a:rPr>
              <a:t>Behaviour is the </a:t>
            </a:r>
            <a:r>
              <a:rPr lang="en-US" sz="2000" b="1">
                <a:solidFill>
                  <a:srgbClr val="FFFFFF"/>
                </a:solidFill>
                <a:latin typeface="Arial" pitchFamily="34"/>
              </a:rPr>
              <a:t>body’s signal that the nervous system is struggling to stay safe</a:t>
            </a:r>
            <a:r>
              <a:rPr lang="en-US" sz="2000" b="1">
                <a:solidFill>
                  <a:srgbClr val="000000"/>
                </a:solidFill>
                <a:latin typeface="Arial" pitchFamily="34"/>
              </a:rPr>
              <a:t>.</a:t>
            </a:r>
            <a:endParaRPr lang="en-US" sz="2000">
              <a:solidFill>
                <a:srgbClr val="000000"/>
              </a:solidFill>
              <a:latin typeface="Arial" pitchFamily="34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CCBD0-CF43-4F83-B2D0-095E8B04A76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4000"/>
              <a:t>Therapeutic Pacing in educational environments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6BA24-2E60-915D-69B9-7AC9FCF3C8F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8203" y="2118728"/>
            <a:ext cx="9636889" cy="4351519"/>
          </a:xfrm>
        </p:spPr>
        <p:txBody>
          <a:bodyPr/>
          <a:lstStyle/>
          <a:p>
            <a:pPr lvl="0">
              <a:lnSpc>
                <a:spcPct val="70000"/>
              </a:lnSpc>
            </a:pPr>
            <a:r>
              <a:rPr lang="en-GB" sz="1600" b="1">
                <a:solidFill>
                  <a:srgbClr val="FFFFFF"/>
                </a:solidFill>
              </a:rPr>
              <a:t>Reducing demand before crisis</a:t>
            </a:r>
            <a:endParaRPr lang="en-GB" sz="1600">
              <a:solidFill>
                <a:srgbClr val="FFFFFF"/>
              </a:solidFill>
            </a:endParaRPr>
          </a:p>
          <a:p>
            <a:pPr lvl="1">
              <a:lnSpc>
                <a:spcPct val="70000"/>
              </a:lnSpc>
            </a:pPr>
            <a:r>
              <a:rPr lang="en-GB" sz="1600" b="0">
                <a:solidFill>
                  <a:srgbClr val="FFFFFF"/>
                </a:solidFill>
              </a:rPr>
              <a:t>shorter tasks</a:t>
            </a:r>
          </a:p>
          <a:p>
            <a:pPr lvl="1">
              <a:lnSpc>
                <a:spcPct val="70000"/>
              </a:lnSpc>
            </a:pPr>
            <a:r>
              <a:rPr lang="en-GB" sz="1600" b="0">
                <a:solidFill>
                  <a:srgbClr val="FFFFFF"/>
                </a:solidFill>
              </a:rPr>
              <a:t>flexible expectations</a:t>
            </a:r>
          </a:p>
          <a:p>
            <a:pPr lvl="1">
              <a:lnSpc>
                <a:spcPct val="70000"/>
              </a:lnSpc>
            </a:pPr>
            <a:r>
              <a:rPr lang="en-GB" sz="1600" b="0">
                <a:solidFill>
                  <a:srgbClr val="FFFFFF"/>
                </a:solidFill>
              </a:rPr>
              <a:t>predictable routines</a:t>
            </a:r>
          </a:p>
          <a:p>
            <a:pPr lvl="0">
              <a:lnSpc>
                <a:spcPct val="70000"/>
              </a:lnSpc>
            </a:pPr>
            <a:r>
              <a:rPr lang="en-GB" sz="1600" b="1">
                <a:solidFill>
                  <a:srgbClr val="FFFFFF"/>
                </a:solidFill>
              </a:rPr>
              <a:t>Building recovery time into the day</a:t>
            </a:r>
            <a:endParaRPr lang="en-GB" sz="1600">
              <a:solidFill>
                <a:srgbClr val="FFFFFF"/>
              </a:solidFill>
            </a:endParaRPr>
          </a:p>
          <a:p>
            <a:pPr lvl="1">
              <a:lnSpc>
                <a:spcPct val="70000"/>
              </a:lnSpc>
            </a:pPr>
            <a:r>
              <a:rPr lang="en-GB" sz="1600" b="0">
                <a:solidFill>
                  <a:srgbClr val="FFFFFF"/>
                </a:solidFill>
              </a:rPr>
              <a:t>movement</a:t>
            </a:r>
          </a:p>
          <a:p>
            <a:pPr lvl="1">
              <a:lnSpc>
                <a:spcPct val="70000"/>
              </a:lnSpc>
            </a:pPr>
            <a:r>
              <a:rPr lang="en-GB" sz="1600" b="0">
                <a:solidFill>
                  <a:srgbClr val="FFFFFF"/>
                </a:solidFill>
              </a:rPr>
              <a:t>sensory regulation</a:t>
            </a:r>
          </a:p>
          <a:p>
            <a:pPr lvl="1">
              <a:lnSpc>
                <a:spcPct val="70000"/>
              </a:lnSpc>
            </a:pPr>
            <a:r>
              <a:rPr lang="en-GB" sz="1600" b="0">
                <a:solidFill>
                  <a:srgbClr val="FFFFFF"/>
                </a:solidFill>
              </a:rPr>
              <a:t>quiet spaces</a:t>
            </a:r>
          </a:p>
          <a:p>
            <a:pPr lvl="0">
              <a:lnSpc>
                <a:spcPct val="70000"/>
              </a:lnSpc>
            </a:pPr>
            <a:r>
              <a:rPr lang="en-GB" sz="1600" b="1">
                <a:solidFill>
                  <a:srgbClr val="FFFFFF"/>
                </a:solidFill>
              </a:rPr>
              <a:t>Watching the body, not just behaviour</a:t>
            </a:r>
            <a:endParaRPr lang="en-GB" sz="1600">
              <a:solidFill>
                <a:srgbClr val="FFFFFF"/>
              </a:solidFill>
            </a:endParaRPr>
          </a:p>
          <a:p>
            <a:pPr lvl="1">
              <a:lnSpc>
                <a:spcPct val="70000"/>
              </a:lnSpc>
            </a:pPr>
            <a:r>
              <a:rPr lang="en-GB" sz="1600" b="0">
                <a:solidFill>
                  <a:srgbClr val="FFFFFF"/>
                </a:solidFill>
              </a:rPr>
              <a:t>breathing</a:t>
            </a:r>
          </a:p>
          <a:p>
            <a:pPr lvl="1">
              <a:lnSpc>
                <a:spcPct val="70000"/>
              </a:lnSpc>
            </a:pPr>
            <a:r>
              <a:rPr lang="en-GB" sz="1600" b="0">
                <a:solidFill>
                  <a:srgbClr val="FFFFFF"/>
                </a:solidFill>
              </a:rPr>
              <a:t>posture</a:t>
            </a:r>
          </a:p>
          <a:p>
            <a:pPr lvl="1">
              <a:lnSpc>
                <a:spcPct val="70000"/>
              </a:lnSpc>
            </a:pPr>
            <a:r>
              <a:rPr lang="en-GB" sz="1600" b="0">
                <a:solidFill>
                  <a:srgbClr val="FFFFFF"/>
                </a:solidFill>
              </a:rPr>
              <a:t>energy levels</a:t>
            </a:r>
          </a:p>
          <a:p>
            <a:pPr lvl="1">
              <a:lnSpc>
                <a:spcPct val="70000"/>
              </a:lnSpc>
            </a:pPr>
            <a:r>
              <a:rPr lang="en-GB" sz="1600" b="0">
                <a:solidFill>
                  <a:srgbClr val="FFFFFF"/>
                </a:solidFill>
              </a:rPr>
              <a:t>engagement</a:t>
            </a:r>
          </a:p>
          <a:p>
            <a:pPr lvl="0">
              <a:lnSpc>
                <a:spcPct val="70000"/>
              </a:lnSpc>
            </a:pPr>
            <a:r>
              <a:rPr lang="en-GB" sz="1600" b="1">
                <a:solidFill>
                  <a:srgbClr val="FFFFFF"/>
                </a:solidFill>
              </a:rPr>
              <a:t>Responding early</a:t>
            </a:r>
            <a:endParaRPr lang="en-GB" sz="1600">
              <a:solidFill>
                <a:srgbClr val="FFFFFF"/>
              </a:solidFill>
            </a:endParaRPr>
          </a:p>
          <a:p>
            <a:pPr lvl="1">
              <a:lnSpc>
                <a:spcPct val="70000"/>
              </a:lnSpc>
            </a:pPr>
            <a:r>
              <a:rPr lang="en-GB" sz="1600" b="0">
                <a:solidFill>
                  <a:srgbClr val="FFFFFF"/>
                </a:solidFill>
              </a:rPr>
              <a:t>noticing rising stress</a:t>
            </a:r>
          </a:p>
          <a:p>
            <a:pPr lvl="1">
              <a:lnSpc>
                <a:spcPct val="70000"/>
              </a:lnSpc>
            </a:pPr>
            <a:r>
              <a:rPr lang="en-GB" sz="1600" b="0">
                <a:solidFill>
                  <a:srgbClr val="FFFFFF"/>
                </a:solidFill>
              </a:rPr>
              <a:t>adjusting expectations</a:t>
            </a:r>
          </a:p>
          <a:p>
            <a:pPr lvl="1">
              <a:lnSpc>
                <a:spcPct val="70000"/>
              </a:lnSpc>
            </a:pPr>
            <a:r>
              <a:rPr lang="en-GB" sz="1600" b="0">
                <a:solidFill>
                  <a:srgbClr val="FFFFFF"/>
                </a:solidFill>
              </a:rPr>
              <a:t>offering regulation support</a:t>
            </a:r>
          </a:p>
          <a:p>
            <a:pPr lvl="0">
              <a:lnSpc>
                <a:spcPct val="70000"/>
              </a:lnSpc>
            </a:pPr>
            <a:endParaRPr lang="en-US" sz="11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white rectangular grid with green text&#10;&#10;AI-generated content may be incorrect.">
            <a:extLst>
              <a:ext uri="{FF2B5EF4-FFF2-40B4-BE49-F238E27FC236}">
                <a16:creationId xmlns:a16="http://schemas.microsoft.com/office/drawing/2014/main" id="{CB7F3B08-2C87-5A75-1B5E-308B6CB44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277" y="868350"/>
            <a:ext cx="9036814" cy="548753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21557214-DB5F-48BF-4757-C0F70C45B4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4236" y="202823"/>
            <a:ext cx="11006632" cy="1256458"/>
          </a:xfrm>
        </p:spPr>
        <p:txBody>
          <a:bodyPr>
            <a:noAutofit/>
          </a:bodyPr>
          <a:lstStyle/>
          <a:p>
            <a:pPr lvl="0"/>
            <a:r>
              <a:rPr lang="en-GB" sz="3600" b="0"/>
              <a:t>Sensory Layering: Supporting the Body to Stay Available for Learning</a:t>
            </a:r>
            <a:endParaRPr lang="en-US" sz="3600"/>
          </a:p>
        </p:txBody>
      </p:sp>
      <p:pic>
        <p:nvPicPr>
          <p:cNvPr id="3" name="Picture Placeholder 5" descr="Pancake stack topped with blueberries">
            <a:extLst>
              <a:ext uri="{FF2B5EF4-FFF2-40B4-BE49-F238E27FC236}">
                <a16:creationId xmlns:a16="http://schemas.microsoft.com/office/drawing/2014/main" id="{8ABD4607-601E-6B63-A157-55C12E3F213F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 l="16048" r="16048"/>
          <a:stretch>
            <a:fillRect/>
          </a:stretch>
        </p:blipFill>
        <p:spPr>
          <a:xfrm>
            <a:off x="7837715" y="3830513"/>
            <a:ext cx="2751301" cy="2700844"/>
          </a:xfr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12578C65-CAFD-E4AA-41FD-01437458E56F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864236" y="1491340"/>
            <a:ext cx="10696386" cy="2585319"/>
          </a:xfrm>
        </p:spPr>
        <p:txBody>
          <a:bodyPr anchor="ctr">
            <a:spAutoFit/>
          </a:bodyPr>
          <a:lstStyle/>
          <a:p>
            <a:pPr marL="0" lv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srgbClr val="FFFFFF"/>
                </a:solidFill>
                <a:latin typeface="Arial" pitchFamily="34"/>
              </a:rPr>
              <a:t>Sensory layering is the </a:t>
            </a:r>
            <a:r>
              <a:rPr lang="en-US" sz="1800" b="1">
                <a:solidFill>
                  <a:srgbClr val="FFFFFF"/>
                </a:solidFill>
                <a:latin typeface="Arial" pitchFamily="34"/>
              </a:rPr>
              <a:t>intentional use of multiple sensory supports throughout the day</a:t>
            </a:r>
            <a:r>
              <a:rPr lang="en-US" sz="1800">
                <a:solidFill>
                  <a:srgbClr val="FFFFFF"/>
                </a:solidFill>
                <a:latin typeface="Arial" pitchFamily="34"/>
              </a:rPr>
              <a:t> to help a child’s nervous system remain stable.</a:t>
            </a:r>
          </a:p>
          <a:p>
            <a:pPr marL="0" lvl="0" indent="0" hangingPunct="0">
              <a:lnSpc>
                <a:spcPct val="100000"/>
              </a:lnSpc>
              <a:spcBef>
                <a:spcPts val="0"/>
              </a:spcBef>
              <a:buNone/>
            </a:pPr>
            <a:endParaRPr lang="en-US" sz="1800">
              <a:solidFill>
                <a:srgbClr val="FFFFFF"/>
              </a:solidFill>
              <a:latin typeface="Arial" pitchFamily="34"/>
            </a:endParaRPr>
          </a:p>
          <a:p>
            <a:pPr marL="0" lv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srgbClr val="FFFFFF"/>
                </a:solidFill>
                <a:latin typeface="Arial" pitchFamily="34"/>
              </a:rPr>
              <a:t>Rather than waiting until a child is overwhelmed, we </a:t>
            </a:r>
            <a:r>
              <a:rPr lang="en-US" sz="1800" b="1">
                <a:solidFill>
                  <a:srgbClr val="FFFFFF"/>
                </a:solidFill>
                <a:latin typeface="Arial" pitchFamily="34"/>
              </a:rPr>
              <a:t>build small sensory supports into the environment, activities, and routines</a:t>
            </a:r>
            <a:r>
              <a:rPr lang="en-US" sz="1800">
                <a:solidFill>
                  <a:srgbClr val="FFFFFF"/>
                </a:solidFill>
                <a:latin typeface="Arial" pitchFamily="34"/>
              </a:rPr>
              <a:t> so the body stays regulated.</a:t>
            </a:r>
          </a:p>
          <a:p>
            <a:pPr marL="0" lvl="0" indent="0" hangingPunct="0">
              <a:lnSpc>
                <a:spcPct val="100000"/>
              </a:lnSpc>
              <a:spcBef>
                <a:spcPts val="0"/>
              </a:spcBef>
              <a:buNone/>
            </a:pPr>
            <a:br>
              <a:rPr lang="en-US" sz="1800">
                <a:solidFill>
                  <a:srgbClr val="FFFFFF"/>
                </a:solidFill>
                <a:latin typeface="Arial" pitchFamily="34"/>
              </a:rPr>
            </a:br>
            <a:r>
              <a:rPr lang="en-US" sz="1800">
                <a:solidFill>
                  <a:srgbClr val="FFFFFF"/>
                </a:solidFill>
                <a:latin typeface="Arial" pitchFamily="34"/>
              </a:rPr>
              <a:t>One layer might not be enough, but together they help the body stay comfortable.</a:t>
            </a:r>
          </a:p>
          <a:p>
            <a:pPr marL="0" lv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srgbClr val="FFFFFF"/>
                </a:solidFill>
                <a:latin typeface="Arial" pitchFamily="34"/>
              </a:rPr>
              <a:t>In the same way, small sensory supports layered across the day help the brain and body stay ready for learning.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323BE23-89EC-8FE3-98A3-380E956D5731}"/>
              </a:ext>
            </a:extLst>
          </p:cNvPr>
          <p:cNvSpPr/>
          <p:nvPr/>
        </p:nvSpPr>
        <p:spPr>
          <a:xfrm>
            <a:off x="864236" y="4368975"/>
            <a:ext cx="5724646" cy="23083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</a:rPr>
              <a:t>Pacing adjusts </a:t>
            </a:r>
            <a:r>
              <a:rPr lang="en-US" sz="18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</a:rPr>
              <a:t>demand levels</a:t>
            </a:r>
            <a:r>
              <a: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</a:rPr>
              <a:t>.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</a:rPr>
              <a:t>Sensory layering supports </a:t>
            </a:r>
            <a:r>
              <a:rPr lang="en-US" sz="18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</a:rPr>
              <a:t>nervous system capacity</a:t>
            </a:r>
            <a:r>
              <a: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</a:rPr>
              <a:t>.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rial" pitchFamily="34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</a:rPr>
              <a:t>When we combine both approaches: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</a:rPr>
              <a:t>demand becomes manageable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</a:rPr>
              <a:t>the body remains regulated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</a:rPr>
              <a:t>learning becomes accessible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F57D5818-DAEC-0DAA-8EA6-5B9427DABB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6568" y="823627"/>
            <a:ext cx="9666872" cy="605177"/>
          </a:xfrm>
        </p:spPr>
        <p:txBody>
          <a:bodyPr>
            <a:normAutofit fontScale="90000"/>
          </a:bodyPr>
          <a:lstStyle/>
          <a:p>
            <a:pPr lvl="0"/>
            <a:br>
              <a:rPr lang="en-GB" sz="2900" b="0" dirty="0">
                <a:latin typeface="Arial" pitchFamily="34"/>
                <a:ea typeface="Roboto Slab" pitchFamily="2"/>
                <a:cs typeface="Arial" pitchFamily="34"/>
              </a:rPr>
            </a:br>
            <a:br>
              <a:rPr lang="en-GB" sz="2900" b="0" dirty="0">
                <a:latin typeface="Arial" pitchFamily="34"/>
                <a:ea typeface="Roboto Slab" pitchFamily="2"/>
                <a:cs typeface="Arial" pitchFamily="34"/>
              </a:rPr>
            </a:br>
            <a:br>
              <a:rPr lang="en-GB" sz="2900" b="0" dirty="0">
                <a:solidFill>
                  <a:srgbClr val="3B4B15"/>
                </a:solidFill>
                <a:latin typeface="Arial" pitchFamily="34"/>
                <a:ea typeface="Roboto Slab" pitchFamily="2"/>
                <a:cs typeface="Arial" pitchFamily="34"/>
              </a:rPr>
            </a:br>
            <a:r>
              <a:rPr lang="en-GB" sz="3200" b="0" dirty="0">
                <a:solidFill>
                  <a:srgbClr val="002060"/>
                </a:solidFill>
                <a:latin typeface="Arial"/>
                <a:ea typeface="Roboto Slab"/>
                <a:cs typeface="Arial"/>
              </a:rPr>
              <a:t>“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Roboto Slab"/>
                <a:cs typeface="Arial"/>
              </a:rPr>
              <a:t>Why does everything fall apart after school?”</a:t>
            </a:r>
            <a:br>
              <a:rPr lang="en-GB" sz="3200" b="0" dirty="0">
                <a:solidFill>
                  <a:srgbClr val="3B4B15"/>
                </a:solidFill>
                <a:latin typeface="Arial" pitchFamily="34"/>
                <a:ea typeface="Roboto Slab" pitchFamily="2"/>
                <a:cs typeface="Arial" pitchFamily="34"/>
              </a:rPr>
            </a:br>
            <a:endParaRPr lang="en-US" sz="3200" b="0" dirty="0">
              <a:latin typeface="Arial" pitchFamily="34"/>
              <a:ea typeface="Roboto Slab" pitchFamily="2"/>
              <a:cs typeface="Arial" pitchFamily="34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FC86194F-DCAB-DB1B-B7FB-F3F5B63E647A}"/>
              </a:ext>
            </a:extLst>
          </p:cNvPr>
          <p:cNvSpPr txBox="1"/>
          <p:nvPr/>
        </p:nvSpPr>
        <p:spPr>
          <a:xfrm>
            <a:off x="326568" y="1315620"/>
            <a:ext cx="5040562" cy="378565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0" cap="none" spc="0" baseline="0" dirty="0">
                <a:solidFill>
                  <a:srgbClr val="002060"/>
                </a:solidFill>
                <a:uFillTx/>
                <a:latin typeface="Century Gothic" panose="020B0502020202020204" pitchFamily="34" charset="0"/>
                <a:cs typeface="Arial"/>
              </a:rPr>
              <a:t>Parent’s are n</a:t>
            </a:r>
            <a:r>
              <a:rPr lang="en-GB" sz="2000" b="0" i="0" u="none" strike="noStrike" kern="1200" cap="none" spc="0" baseline="0" dirty="0">
                <a:solidFill>
                  <a:srgbClr val="002060"/>
                </a:solidFill>
                <a:uFillTx/>
                <a:latin typeface="Century Gothic" panose="020B0502020202020204" pitchFamily="34" charset="0"/>
                <a:cs typeface="Arial"/>
              </a:rPr>
              <a:t>ot Imagining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</a:rPr>
              <a:t>it</a:t>
            </a:r>
            <a:endParaRPr lang="en-GB" sz="2000" b="0" i="0" u="none" strike="noStrike" kern="1200" cap="none" spc="0" baseline="0" dirty="0">
              <a:solidFill>
                <a:srgbClr val="002060"/>
              </a:solidFill>
              <a:uFillTx/>
              <a:latin typeface="Century Gothic" panose="020B0502020202020204" pitchFamily="34" charset="0"/>
              <a:cs typeface="Arial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000" b="0" i="0" u="none" strike="noStrike" kern="1200" cap="none" spc="0" baseline="0" dirty="0">
              <a:solidFill>
                <a:srgbClr val="002060"/>
              </a:solidFill>
              <a:uFillTx/>
              <a:latin typeface="Century Gothic" panose="020B0502020202020204" pitchFamily="34" charset="0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002060"/>
                </a:solidFill>
                <a:uFillTx/>
                <a:latin typeface="Century Gothic" panose="020B0502020202020204" pitchFamily="34" charset="0"/>
                <a:cs typeface="Arial"/>
              </a:rPr>
              <a:t>Key messages: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002060"/>
                </a:solidFill>
                <a:uFillTx/>
                <a:latin typeface="Century Gothic" panose="020B0502020202020204" pitchFamily="34" charset="0"/>
                <a:cs typeface="Arial"/>
              </a:rPr>
              <a:t>Children hold it together all day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002060"/>
                </a:solidFill>
                <a:uFillTx/>
                <a:latin typeface="Century Gothic" panose="020B0502020202020204" pitchFamily="34" charset="0"/>
                <a:cs typeface="Arial"/>
              </a:rPr>
              <a:t>Home is where the body finally feels safe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002060"/>
                </a:solidFill>
                <a:uFillTx/>
                <a:latin typeface="Century Gothic" panose="020B0502020202020204" pitchFamily="34" charset="0"/>
                <a:cs typeface="Arial"/>
              </a:rPr>
              <a:t>After-school behaviour is common and meaningful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002060"/>
                </a:solidFill>
                <a:uFillTx/>
                <a:latin typeface="Century Gothic" panose="020B0502020202020204" pitchFamily="34" charset="0"/>
                <a:cs typeface="Arial"/>
              </a:rPr>
              <a:t>Reassurance: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000" b="0" i="0" u="none" strike="noStrike" kern="1200" cap="none" spc="0" baseline="0" dirty="0">
              <a:solidFill>
                <a:srgbClr val="002060"/>
              </a:solidFill>
              <a:uFillTx/>
              <a:latin typeface="Century Gothic" panose="020B0502020202020204" pitchFamily="34" charset="0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002060"/>
                </a:solidFill>
                <a:uFillTx/>
                <a:latin typeface="Century Gothic" panose="020B0502020202020204" pitchFamily="34" charset="0"/>
                <a:cs typeface="Arial"/>
              </a:rPr>
              <a:t>This isn’t poor parenting. It’s pressure releasing.</a:t>
            </a:r>
          </a:p>
        </p:txBody>
      </p:sp>
      <p:pic>
        <p:nvPicPr>
          <p:cNvPr id="5" name="Picture 4" descr="A child holding a sign over his head&#10;&#10;AI-generated content may be incorrect.">
            <a:extLst>
              <a:ext uri="{FF2B5EF4-FFF2-40B4-BE49-F238E27FC236}">
                <a16:creationId xmlns:a16="http://schemas.microsoft.com/office/drawing/2014/main" id="{4AC9C391-28D3-376B-9929-533FCAAB6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534" y="1428804"/>
            <a:ext cx="4045502" cy="32515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Children in a classroom">
            <a:extLst>
              <a:ext uri="{FF2B5EF4-FFF2-40B4-BE49-F238E27FC236}">
                <a16:creationId xmlns:a16="http://schemas.microsoft.com/office/drawing/2014/main" id="{7916877E-E6B1-8745-0F5B-EF013AE50EF4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l="5795" r="15044" b="-2"/>
          <a:stretch>
            <a:fillRect/>
          </a:stretch>
        </p:blipFill>
        <p:spPr>
          <a:xfrm>
            <a:off x="5183184" y="987423"/>
            <a:ext cx="5779675" cy="4873623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299C76F-DC2A-476A-8373-36C88E548459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50915" y="3246714"/>
            <a:ext cx="4156496" cy="792400"/>
          </a:xfrm>
        </p:spPr>
        <p:txBody>
          <a:bodyPr anchorCtr="1"/>
          <a:lstStyle/>
          <a:p>
            <a:pPr marL="0" lvl="0" indent="0" algn="ctr" hangingPunc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500">
                <a:latin typeface="Arial" pitchFamily="34"/>
              </a:rPr>
              <a:t>If we ignore the body, behaviour gets louder.</a:t>
            </a:r>
            <a:br>
              <a:rPr lang="en-US" sz="1500">
                <a:latin typeface="Arial" pitchFamily="34"/>
              </a:rPr>
            </a:br>
            <a:r>
              <a:rPr lang="en-US" sz="1500">
                <a:latin typeface="Arial" pitchFamily="34"/>
              </a:rPr>
              <a:t>If we support the body, behaviour softens.</a:t>
            </a:r>
          </a:p>
          <a:p>
            <a:pPr marL="0" lvl="0" indent="0" algn="ctr" hangingPunc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500">
                <a:latin typeface="Arial" pitchFamily="34"/>
              </a:rPr>
              <a:t>Regulation is physical before it is emotional.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F3ED52-2009-A1F9-A671-3B3399F929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0915" y="1682797"/>
            <a:ext cx="4156496" cy="1256458"/>
          </a:xfrm>
        </p:spPr>
        <p:txBody>
          <a:bodyPr anchorCtr="1"/>
          <a:lstStyle/>
          <a:p>
            <a:pPr lvl="0" algn="ctr"/>
            <a:r>
              <a:rPr lang="en-US" sz="3100" dirty="0" err="1"/>
              <a:t>Behaviour</a:t>
            </a:r>
            <a:r>
              <a:rPr lang="en-US" sz="3100" dirty="0"/>
              <a:t> is the bodies pressure valve.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83AF-6E66-CA17-3008-14B3015CC65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Stress Switches the Brain Into Survival Mode</a:t>
            </a:r>
          </a:p>
        </p:txBody>
      </p:sp>
      <p:grpSp>
        <p:nvGrpSpPr>
          <p:cNvPr id="3" name="Rectangle 1">
            <a:extLst>
              <a:ext uri="{FF2B5EF4-FFF2-40B4-BE49-F238E27FC236}">
                <a16:creationId xmlns:a16="http://schemas.microsoft.com/office/drawing/2014/main" id="{2D93399A-A602-0227-6DED-B719B1B57DD6}"/>
              </a:ext>
            </a:extLst>
          </p:cNvPr>
          <p:cNvGrpSpPr/>
          <p:nvPr/>
        </p:nvGrpSpPr>
        <p:grpSpPr>
          <a:xfrm>
            <a:off x="838203" y="1827428"/>
            <a:ext cx="10515600" cy="4347734"/>
            <a:chOff x="838203" y="1827428"/>
            <a:chExt cx="10515600" cy="4347734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3688FC6-4122-BAA9-03AE-0C73FF1EAE6A}"/>
                </a:ext>
              </a:extLst>
            </p:cNvPr>
            <p:cNvSpPr/>
            <p:nvPr/>
          </p:nvSpPr>
          <p:spPr>
            <a:xfrm>
              <a:off x="838203" y="1827428"/>
              <a:ext cx="10515600" cy="915314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FBDFCC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  <p:sp>
          <p:nvSpPr>
            <p:cNvPr id="5" name="Rectangle 4" descr="Brain in head">
              <a:extLst>
                <a:ext uri="{FF2B5EF4-FFF2-40B4-BE49-F238E27FC236}">
                  <a16:creationId xmlns:a16="http://schemas.microsoft.com/office/drawing/2014/main" id="{506E38EC-561B-135A-1093-3A81E046A10A}"/>
                </a:ext>
              </a:extLst>
            </p:cNvPr>
            <p:cNvSpPr/>
            <p:nvPr/>
          </p:nvSpPr>
          <p:spPr>
            <a:xfrm>
              <a:off x="1115083" y="2033378"/>
              <a:ext cx="503422" cy="503422"/>
            </a:xfrm>
            <a:prstGeom prst="rect">
              <a:avLst/>
            </a:prstGeom>
            <a:blipFill>
              <a:blip r:embed="rId3">
                <a:alphaModFix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20285A8-9DCB-DD5E-6C24-4C93419DC462}"/>
                </a:ext>
              </a:extLst>
            </p:cNvPr>
            <p:cNvSpPr/>
            <p:nvPr/>
          </p:nvSpPr>
          <p:spPr>
            <a:xfrm>
              <a:off x="1895386" y="1827428"/>
              <a:ext cx="9458416" cy="91531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458416"/>
                <a:gd name="f7" fmla="val 915310"/>
                <a:gd name="f8" fmla="+- 0 0 -90"/>
                <a:gd name="f9" fmla="*/ f3 1 9458416"/>
                <a:gd name="f10" fmla="*/ f4 1 915310"/>
                <a:gd name="f11" fmla="+- f7 0 f5"/>
                <a:gd name="f12" fmla="+- f6 0 f5"/>
                <a:gd name="f13" fmla="*/ f8 f0 1"/>
                <a:gd name="f14" fmla="*/ f12 1 9458416"/>
                <a:gd name="f15" fmla="*/ f11 1 915310"/>
                <a:gd name="f16" fmla="*/ 0 f12 1"/>
                <a:gd name="f17" fmla="*/ 0 f11 1"/>
                <a:gd name="f18" fmla="*/ 9458416 f12 1"/>
                <a:gd name="f19" fmla="*/ 915310 f11 1"/>
                <a:gd name="f20" fmla="*/ f13 1 f2"/>
                <a:gd name="f21" fmla="*/ f16 1 9458416"/>
                <a:gd name="f22" fmla="*/ f17 1 915310"/>
                <a:gd name="f23" fmla="*/ f18 1 9458416"/>
                <a:gd name="f24" fmla="*/ f19 1 915310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9458416" h="915310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96871" tIns="96871" rIns="96871" bIns="96871" anchor="ctr" anchorCtr="0" compatLnSpc="1">
              <a:noAutofit/>
            </a:bodyPr>
            <a:lstStyle/>
            <a:p>
              <a:pPr marL="0" marR="0" lvl="0" indent="0" algn="l" defTabSz="977895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9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200" b="0" i="0" u="none" strike="noStrike" kern="1200" cap="none" spc="0" baseline="0">
                  <a:solidFill>
                    <a:srgbClr val="3A2050"/>
                  </a:solidFill>
                  <a:uFillTx/>
                  <a:latin typeface="Calibri"/>
                </a:rPr>
                <a:t>The survival brain acts faster than thinking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23C97C6-7655-642D-2E21-3ED7E1437B6E}"/>
                </a:ext>
              </a:extLst>
            </p:cNvPr>
            <p:cNvSpPr/>
            <p:nvPr/>
          </p:nvSpPr>
          <p:spPr>
            <a:xfrm>
              <a:off x="838203" y="2971571"/>
              <a:ext cx="10515600" cy="915314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FBDFCC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  <p:sp>
          <p:nvSpPr>
            <p:cNvPr id="8" name="Rectangle 7" descr="Low Temperature">
              <a:extLst>
                <a:ext uri="{FF2B5EF4-FFF2-40B4-BE49-F238E27FC236}">
                  <a16:creationId xmlns:a16="http://schemas.microsoft.com/office/drawing/2014/main" id="{76588743-E474-D890-197A-6A32DB7C5E0B}"/>
                </a:ext>
              </a:extLst>
            </p:cNvPr>
            <p:cNvSpPr/>
            <p:nvPr/>
          </p:nvSpPr>
          <p:spPr>
            <a:xfrm>
              <a:off x="1115083" y="3177512"/>
              <a:ext cx="503422" cy="503422"/>
            </a:xfrm>
            <a:prstGeom prst="rect">
              <a:avLst/>
            </a:prstGeom>
            <a:blipFill>
              <a:blip r:embed="rId5">
                <a:alphaModFix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DB5DF1D-E79D-3EEC-A880-6C56020C205B}"/>
                </a:ext>
              </a:extLst>
            </p:cNvPr>
            <p:cNvSpPr/>
            <p:nvPr/>
          </p:nvSpPr>
          <p:spPr>
            <a:xfrm>
              <a:off x="1895386" y="2971571"/>
              <a:ext cx="9458416" cy="91531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458416"/>
                <a:gd name="f7" fmla="val 915310"/>
                <a:gd name="f8" fmla="+- 0 0 -90"/>
                <a:gd name="f9" fmla="*/ f3 1 9458416"/>
                <a:gd name="f10" fmla="*/ f4 1 915310"/>
                <a:gd name="f11" fmla="+- f7 0 f5"/>
                <a:gd name="f12" fmla="+- f6 0 f5"/>
                <a:gd name="f13" fmla="*/ f8 f0 1"/>
                <a:gd name="f14" fmla="*/ f12 1 9458416"/>
                <a:gd name="f15" fmla="*/ f11 1 915310"/>
                <a:gd name="f16" fmla="*/ 0 f12 1"/>
                <a:gd name="f17" fmla="*/ 0 f11 1"/>
                <a:gd name="f18" fmla="*/ 9458416 f12 1"/>
                <a:gd name="f19" fmla="*/ 915310 f11 1"/>
                <a:gd name="f20" fmla="*/ f13 1 f2"/>
                <a:gd name="f21" fmla="*/ f16 1 9458416"/>
                <a:gd name="f22" fmla="*/ f17 1 915310"/>
                <a:gd name="f23" fmla="*/ f18 1 9458416"/>
                <a:gd name="f24" fmla="*/ f19 1 915310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9458416" h="915310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96871" tIns="96871" rIns="96871" bIns="96871" anchor="ctr" anchorCtr="0" compatLnSpc="1">
              <a:noAutofit/>
            </a:bodyPr>
            <a:lstStyle/>
            <a:p>
              <a:pPr marL="0" marR="0" lvl="0" indent="0" algn="l" defTabSz="977895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9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200" b="0" i="0" u="none" strike="noStrike" kern="1200" cap="none" spc="0" baseline="0">
                  <a:solidFill>
                    <a:srgbClr val="3A2050"/>
                  </a:solidFill>
                  <a:uFillTx/>
                  <a:latin typeface="Calibri"/>
                </a:rPr>
                <a:t>Fight / flight / freeze are automatic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DF00467-9FCC-360E-BEC2-2026B5E926B4}"/>
                </a:ext>
              </a:extLst>
            </p:cNvPr>
            <p:cNvSpPr/>
            <p:nvPr/>
          </p:nvSpPr>
          <p:spPr>
            <a:xfrm>
              <a:off x="838203" y="4115705"/>
              <a:ext cx="10515600" cy="915314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FBDFCC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  <p:sp>
          <p:nvSpPr>
            <p:cNvPr id="11" name="Rectangle 10" descr="Head with Gears">
              <a:extLst>
                <a:ext uri="{FF2B5EF4-FFF2-40B4-BE49-F238E27FC236}">
                  <a16:creationId xmlns:a16="http://schemas.microsoft.com/office/drawing/2014/main" id="{B4EB65A4-EB37-14FD-0CB8-D5C0C77B0DAD}"/>
                </a:ext>
              </a:extLst>
            </p:cNvPr>
            <p:cNvSpPr/>
            <p:nvPr/>
          </p:nvSpPr>
          <p:spPr>
            <a:xfrm>
              <a:off x="1115083" y="4321655"/>
              <a:ext cx="503422" cy="503422"/>
            </a:xfrm>
            <a:prstGeom prst="rect">
              <a:avLst/>
            </a:prstGeom>
            <a:blipFill>
              <a:blip r:embed="rId7">
                <a:alphaModFix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0293CAA-AC27-6F6A-3230-69546758CBEF}"/>
                </a:ext>
              </a:extLst>
            </p:cNvPr>
            <p:cNvSpPr/>
            <p:nvPr/>
          </p:nvSpPr>
          <p:spPr>
            <a:xfrm>
              <a:off x="1895386" y="4115705"/>
              <a:ext cx="9458416" cy="91531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458416"/>
                <a:gd name="f7" fmla="val 915310"/>
                <a:gd name="f8" fmla="+- 0 0 -90"/>
                <a:gd name="f9" fmla="*/ f3 1 9458416"/>
                <a:gd name="f10" fmla="*/ f4 1 915310"/>
                <a:gd name="f11" fmla="+- f7 0 f5"/>
                <a:gd name="f12" fmla="+- f6 0 f5"/>
                <a:gd name="f13" fmla="*/ f8 f0 1"/>
                <a:gd name="f14" fmla="*/ f12 1 9458416"/>
                <a:gd name="f15" fmla="*/ f11 1 915310"/>
                <a:gd name="f16" fmla="*/ 0 f12 1"/>
                <a:gd name="f17" fmla="*/ 0 f11 1"/>
                <a:gd name="f18" fmla="*/ 9458416 f12 1"/>
                <a:gd name="f19" fmla="*/ 915310 f11 1"/>
                <a:gd name="f20" fmla="*/ f13 1 f2"/>
                <a:gd name="f21" fmla="*/ f16 1 9458416"/>
                <a:gd name="f22" fmla="*/ f17 1 915310"/>
                <a:gd name="f23" fmla="*/ f18 1 9458416"/>
                <a:gd name="f24" fmla="*/ f19 1 915310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9458416" h="915310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96871" tIns="96871" rIns="96871" bIns="96871" anchor="ctr" anchorCtr="0" compatLnSpc="1">
              <a:noAutofit/>
            </a:bodyPr>
            <a:lstStyle/>
            <a:p>
              <a:pPr marL="0" marR="0" lvl="0" indent="0" algn="l" defTabSz="977895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9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200" b="0" i="0" u="none" strike="noStrike" kern="1200" cap="none" spc="0" baseline="0">
                  <a:solidFill>
                    <a:srgbClr val="3A2050"/>
                  </a:solidFill>
                  <a:uFillTx/>
                  <a:latin typeface="Calibri"/>
                </a:rPr>
                <a:t>Skills disappear under stress</a:t>
              </a: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5244E7B-F9C9-61E5-0832-1C69312ED14C}"/>
                </a:ext>
              </a:extLst>
            </p:cNvPr>
            <p:cNvSpPr/>
            <p:nvPr/>
          </p:nvSpPr>
          <p:spPr>
            <a:xfrm>
              <a:off x="838203" y="5259848"/>
              <a:ext cx="10515600" cy="915314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FBDFCC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  <p:sp>
          <p:nvSpPr>
            <p:cNvPr id="14" name="Rectangle 13" descr="Brain">
              <a:extLst>
                <a:ext uri="{FF2B5EF4-FFF2-40B4-BE49-F238E27FC236}">
                  <a16:creationId xmlns:a16="http://schemas.microsoft.com/office/drawing/2014/main" id="{C3F3CE11-C85E-E083-1F50-8E0E9BF6FA1F}"/>
                </a:ext>
              </a:extLst>
            </p:cNvPr>
            <p:cNvSpPr/>
            <p:nvPr/>
          </p:nvSpPr>
          <p:spPr>
            <a:xfrm>
              <a:off x="1115083" y="5465789"/>
              <a:ext cx="503422" cy="503422"/>
            </a:xfrm>
            <a:prstGeom prst="rect">
              <a:avLst/>
            </a:prstGeom>
            <a:blipFill>
              <a:blip r:embed="rId9">
                <a:alphaModFix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3D2A5FA-220D-D53E-C837-F413CC641311}"/>
                </a:ext>
              </a:extLst>
            </p:cNvPr>
            <p:cNvSpPr/>
            <p:nvPr/>
          </p:nvSpPr>
          <p:spPr>
            <a:xfrm>
              <a:off x="1895386" y="5259848"/>
              <a:ext cx="9458416" cy="91531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458416"/>
                <a:gd name="f7" fmla="val 915310"/>
                <a:gd name="f8" fmla="+- 0 0 -90"/>
                <a:gd name="f9" fmla="*/ f3 1 9458416"/>
                <a:gd name="f10" fmla="*/ f4 1 915310"/>
                <a:gd name="f11" fmla="+- f7 0 f5"/>
                <a:gd name="f12" fmla="+- f6 0 f5"/>
                <a:gd name="f13" fmla="*/ f8 f0 1"/>
                <a:gd name="f14" fmla="*/ f12 1 9458416"/>
                <a:gd name="f15" fmla="*/ f11 1 915310"/>
                <a:gd name="f16" fmla="*/ 0 f12 1"/>
                <a:gd name="f17" fmla="*/ 0 f11 1"/>
                <a:gd name="f18" fmla="*/ 9458416 f12 1"/>
                <a:gd name="f19" fmla="*/ 915310 f11 1"/>
                <a:gd name="f20" fmla="*/ f13 1 f2"/>
                <a:gd name="f21" fmla="*/ f16 1 9458416"/>
                <a:gd name="f22" fmla="*/ f17 1 915310"/>
                <a:gd name="f23" fmla="*/ f18 1 9458416"/>
                <a:gd name="f24" fmla="*/ f19 1 915310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9458416" h="915310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96871" tIns="96871" rIns="96871" bIns="96871" anchor="ctr" anchorCtr="0" compatLnSpc="1">
              <a:noAutofit/>
            </a:bodyPr>
            <a:lstStyle/>
            <a:p>
              <a:pPr marL="0" marR="0" lvl="0" indent="0" algn="l" defTabSz="977895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9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200" b="0" i="0" u="none" strike="noStrike" kern="1200" cap="none" spc="0" baseline="0">
                  <a:solidFill>
                    <a:srgbClr val="3A2050"/>
                  </a:solidFill>
                  <a:uFillTx/>
                  <a:latin typeface="Calibri"/>
                </a:rPr>
                <a:t>The brain protects before it learns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47466-4D02-B67E-531E-D5F58DFDEF6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Meet Annie</a:t>
            </a:r>
          </a:p>
        </p:txBody>
      </p:sp>
      <p:pic>
        <p:nvPicPr>
          <p:cNvPr id="3" name="Picture Placeholder 4" descr="A person smiling at camera&#10;&#10;AI-generated content may be incorrect.">
            <a:extLst>
              <a:ext uri="{FF2B5EF4-FFF2-40B4-BE49-F238E27FC236}">
                <a16:creationId xmlns:a16="http://schemas.microsoft.com/office/drawing/2014/main" id="{4104AD8E-F452-3747-69D2-F65C4C75E56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000" r="3000"/>
          <a:stretch>
            <a:fillRect/>
          </a:stretch>
        </p:blipFill>
        <p:spPr>
          <a:xfrm>
            <a:off x="6090946" y="954094"/>
            <a:ext cx="5406472" cy="4928423"/>
          </a:xfr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95BCB788-CB71-76DB-0DA4-7703B03BBB9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1993422"/>
            <a:ext cx="4508607" cy="3939540"/>
          </a:xfrm>
          <a:solidFill>
            <a:srgbClr val="F5F5F5"/>
          </a:solidFill>
        </p:spPr>
        <p:txBody>
          <a:bodyPr wrap="none" lIns="0" tIns="0" rIns="0" bIns="0" anchor="ctr">
            <a:spAutoFit/>
          </a:bodyPr>
          <a:lstStyle/>
          <a:p>
            <a:pPr lvl="0" hangingPunct="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Calibri" pitchFamily="34"/>
              </a:rPr>
              <a:t>Hi, </a:t>
            </a:r>
            <a:r>
              <a:rPr lang="en-US" dirty="0" err="1">
                <a:solidFill>
                  <a:srgbClr val="000000"/>
                </a:solidFill>
                <a:latin typeface="Calibri" pitchFamily="34"/>
              </a:rPr>
              <a:t>Im</a:t>
            </a:r>
            <a:r>
              <a:rPr lang="en-US" dirty="0">
                <a:solidFill>
                  <a:srgbClr val="000000"/>
                </a:solidFill>
                <a:latin typeface="Calibri" pitchFamily="34"/>
              </a:rPr>
              <a:t> the founder &amp; CEO of Autism &amp; ADHD, a multi</a:t>
            </a:r>
          </a:p>
          <a:p>
            <a:pPr lvl="0" hangingPunct="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Calibri" pitchFamily="34"/>
              </a:rPr>
              <a:t> award</a:t>
            </a:r>
            <a:r>
              <a:rPr lang="en-US" sz="800" dirty="0">
                <a:solidFill>
                  <a:srgbClr val="222222"/>
                </a:solidFill>
                <a:latin typeface="Arial" pitchFamily="34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 pitchFamily="34"/>
              </a:rPr>
              <a:t>winning not for profit social enterprise based in</a:t>
            </a:r>
            <a:endParaRPr lang="en-US" sz="800" dirty="0">
              <a:solidFill>
                <a:srgbClr val="222222"/>
              </a:solidFill>
              <a:latin typeface="Arial" pitchFamily="34"/>
            </a:endParaRPr>
          </a:p>
          <a:p>
            <a:pPr lvl="0" hangingPunct="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Calibri" pitchFamily="34"/>
              </a:rPr>
              <a:t>Suffolk but working globally. ​</a:t>
            </a:r>
            <a:endParaRPr lang="en-US" sz="800" dirty="0">
              <a:solidFill>
                <a:srgbClr val="000000"/>
              </a:solidFill>
              <a:latin typeface="Arial" pitchFamily="34"/>
            </a:endParaRPr>
          </a:p>
          <a:p>
            <a:pPr lvl="0" hangingPunct="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Calibri" pitchFamily="34"/>
                <a:cs typeface="Arial" pitchFamily="34"/>
              </a:rPr>
              <a:t>Annie is ADHD, and all her family and staff are</a:t>
            </a:r>
            <a:endParaRPr lang="en-US" sz="800" dirty="0">
              <a:solidFill>
                <a:srgbClr val="222222"/>
              </a:solidFill>
              <a:latin typeface="Arial" pitchFamily="34"/>
              <a:cs typeface="Arial" pitchFamily="34"/>
            </a:endParaRPr>
          </a:p>
          <a:p>
            <a:pPr lvl="0" hangingPunct="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Calibri" pitchFamily="34"/>
                <a:cs typeface="Arial" pitchFamily="34"/>
              </a:rPr>
              <a:t>neurodivergent and has over 35 years experience of</a:t>
            </a:r>
            <a:endParaRPr lang="en-US" sz="800" dirty="0">
              <a:solidFill>
                <a:srgbClr val="222222"/>
              </a:solidFill>
              <a:latin typeface="Arial" pitchFamily="34"/>
              <a:cs typeface="Arial" pitchFamily="34"/>
            </a:endParaRPr>
          </a:p>
          <a:p>
            <a:pPr lvl="0" hangingPunct="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Calibri" pitchFamily="34"/>
                <a:cs typeface="Arial" pitchFamily="34"/>
              </a:rPr>
              <a:t>supporting the ND community. ​</a:t>
            </a:r>
            <a:endParaRPr lang="en-US" sz="800" dirty="0">
              <a:solidFill>
                <a:srgbClr val="000000"/>
              </a:solidFill>
              <a:latin typeface="Arial" pitchFamily="34"/>
            </a:endParaRPr>
          </a:p>
          <a:p>
            <a:pPr lvl="0" hangingPunct="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Calibri" pitchFamily="34"/>
                <a:cs typeface="Arial" pitchFamily="34"/>
              </a:rPr>
              <a:t>​</a:t>
            </a:r>
            <a:endParaRPr lang="en-US" sz="800" dirty="0">
              <a:solidFill>
                <a:srgbClr val="000000"/>
              </a:solidFill>
              <a:latin typeface="Arial" pitchFamily="34"/>
            </a:endParaRPr>
          </a:p>
          <a:p>
            <a:pPr lvl="0" hangingPunct="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Calibri" pitchFamily="34"/>
                <a:cs typeface="Arial" pitchFamily="34"/>
              </a:rPr>
              <a:t>As well as providing a world class support service,</a:t>
            </a:r>
            <a:endParaRPr lang="en-US" sz="800" dirty="0">
              <a:solidFill>
                <a:srgbClr val="222222"/>
              </a:solidFill>
              <a:latin typeface="Arial" pitchFamily="34"/>
              <a:cs typeface="Arial" pitchFamily="34"/>
            </a:endParaRPr>
          </a:p>
          <a:p>
            <a:pPr lvl="0" hangingPunct="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Calibri" pitchFamily="34"/>
                <a:cs typeface="Arial" pitchFamily="34"/>
              </a:rPr>
              <a:t>both pre and post diagnosis, Annie develops and</a:t>
            </a:r>
            <a:endParaRPr lang="en-US" sz="800" dirty="0">
              <a:solidFill>
                <a:srgbClr val="222222"/>
              </a:solidFill>
              <a:latin typeface="Arial" pitchFamily="34"/>
              <a:cs typeface="Arial" pitchFamily="34"/>
            </a:endParaRPr>
          </a:p>
          <a:p>
            <a:pPr lvl="0" hangingPunct="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Calibri" pitchFamily="34"/>
                <a:cs typeface="Arial" pitchFamily="34"/>
              </a:rPr>
              <a:t>delivers training across all areas, has lectured in</a:t>
            </a:r>
            <a:endParaRPr lang="en-US" sz="800" dirty="0">
              <a:solidFill>
                <a:srgbClr val="222222"/>
              </a:solidFill>
              <a:latin typeface="Arial" pitchFamily="34"/>
              <a:cs typeface="Arial" pitchFamily="34"/>
            </a:endParaRPr>
          </a:p>
          <a:p>
            <a:pPr lvl="0" hangingPunct="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Calibri" pitchFamily="34"/>
                <a:cs typeface="Arial" pitchFamily="34"/>
              </a:rPr>
              <a:t>universities both here in the Uk and abroad and is</a:t>
            </a:r>
            <a:endParaRPr lang="en-US" sz="800" dirty="0">
              <a:solidFill>
                <a:srgbClr val="222222"/>
              </a:solidFill>
              <a:latin typeface="Arial" pitchFamily="34"/>
              <a:cs typeface="Arial" pitchFamily="34"/>
            </a:endParaRPr>
          </a:p>
          <a:p>
            <a:pPr lvl="0" hangingPunct="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Calibri" pitchFamily="34"/>
                <a:cs typeface="Arial" pitchFamily="34"/>
              </a:rPr>
              <a:t>involved in formal research to support change. ​</a:t>
            </a:r>
            <a:endParaRPr lang="en-US" sz="800" dirty="0">
              <a:solidFill>
                <a:srgbClr val="000000"/>
              </a:solidFill>
              <a:latin typeface="Arial" pitchFamily="34"/>
            </a:endParaRPr>
          </a:p>
          <a:p>
            <a:pPr lvl="0" hangingPunct="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Calibri" pitchFamily="34"/>
                <a:cs typeface="Arial" pitchFamily="34"/>
              </a:rPr>
              <a:t>She loves going to the gym, swimming, rugby</a:t>
            </a:r>
            <a:endParaRPr lang="en-US" sz="800" dirty="0">
              <a:solidFill>
                <a:srgbClr val="222222"/>
              </a:solidFill>
              <a:latin typeface="Arial" pitchFamily="34"/>
              <a:cs typeface="Arial" pitchFamily="34"/>
            </a:endParaRPr>
          </a:p>
          <a:p>
            <a:pPr lvl="0" hangingPunct="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Calibri" pitchFamily="34"/>
                <a:cs typeface="Arial" pitchFamily="34"/>
              </a:rPr>
              <a:t>(watching not playing lol) as well as formula 1 , and</a:t>
            </a:r>
            <a:endParaRPr lang="en-US" sz="800" dirty="0">
              <a:solidFill>
                <a:srgbClr val="222222"/>
              </a:solidFill>
              <a:latin typeface="Arial" pitchFamily="34"/>
              <a:cs typeface="Arial" pitchFamily="34"/>
            </a:endParaRPr>
          </a:p>
          <a:p>
            <a:pPr lvl="0" hangingPunct="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Calibri" pitchFamily="34"/>
                <a:cs typeface="Arial" pitchFamily="34"/>
              </a:rPr>
              <a:t>can’t wait to see Lewis Hamilton become World</a:t>
            </a:r>
            <a:endParaRPr lang="en-US" sz="800" dirty="0">
              <a:solidFill>
                <a:srgbClr val="222222"/>
              </a:solidFill>
              <a:latin typeface="Arial" pitchFamily="34"/>
              <a:cs typeface="Arial" pitchFamily="34"/>
            </a:endParaRPr>
          </a:p>
          <a:p>
            <a:pPr lvl="0" hangingPunct="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Calibri" pitchFamily="34"/>
                <a:cs typeface="Arial" pitchFamily="34"/>
              </a:rPr>
              <a:t>Champion again this season !!!</a:t>
            </a:r>
            <a:endParaRPr lang="en-US" sz="1800" dirty="0">
              <a:solidFill>
                <a:srgbClr val="000000"/>
              </a:solidFill>
              <a:latin typeface="Arial" pitchFamily="34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D2F9F799-2C82-BAF1-7FB1-C86E7DB81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95" y="581210"/>
            <a:ext cx="10125452" cy="569556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C875D9D-9BC4-6472-075D-73A3ACEFEFE7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838193" y="3597213"/>
            <a:ext cx="6244245" cy="511213"/>
          </a:xfrm>
        </p:spPr>
        <p:txBody>
          <a:bodyPr/>
          <a:lstStyle/>
          <a:p>
            <a:pPr marL="0" lvl="0" indent="0">
              <a:lnSpc>
                <a:spcPct val="80000"/>
              </a:lnSpc>
              <a:buNone/>
            </a:pPr>
            <a:r>
              <a:rPr lang="en-US" sz="2000" dirty="0" err="1">
                <a:solidFill>
                  <a:srgbClr val="FFFFFF"/>
                </a:solidFill>
              </a:rPr>
              <a:t>Behaviour</a:t>
            </a:r>
            <a:r>
              <a:rPr lang="en-US" sz="2000" dirty="0">
                <a:solidFill>
                  <a:srgbClr val="FFFFFF"/>
                </a:solidFill>
              </a:rPr>
              <a:t> is communication form the nervous system.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DE0145-6F3F-4A2E-841B-FEF4B8BC24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2710830"/>
            <a:ext cx="9419709" cy="886382"/>
          </a:xfrm>
        </p:spPr>
        <p:txBody>
          <a:bodyPr/>
          <a:lstStyle/>
          <a:p>
            <a:pPr lvl="0"/>
            <a:r>
              <a:rPr lang="en-GB" sz="4000" b="0"/>
              <a:t>Behaviour is the message, not the problem</a:t>
            </a:r>
            <a:endParaRPr lang="en-US" sz="40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close-up of a sign&#10;&#10;AI-generated content may be incorrect.">
            <a:extLst>
              <a:ext uri="{FF2B5EF4-FFF2-40B4-BE49-F238E27FC236}">
                <a16:creationId xmlns:a16="http://schemas.microsoft.com/office/drawing/2014/main" id="{D83F2968-923A-1438-C603-7B49B343E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448" y="570526"/>
            <a:ext cx="9970936" cy="375274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5" descr="School students in class doing schoolwork">
            <a:extLst>
              <a:ext uri="{FF2B5EF4-FFF2-40B4-BE49-F238E27FC236}">
                <a16:creationId xmlns:a16="http://schemas.microsoft.com/office/drawing/2014/main" id="{0256D39C-E2C6-F0C7-2FA0-25339753B3CC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 l="22071" r="22071"/>
          <a:stretch>
            <a:fillRect/>
          </a:stretch>
        </p:blipFill>
        <p:spPr>
          <a:xfrm>
            <a:off x="5183184" y="987423"/>
            <a:ext cx="5163443" cy="4873623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EDEC1A5-0ED4-49D5-D783-916F6AE2DD41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505690" y="4201375"/>
            <a:ext cx="4156496" cy="792400"/>
          </a:xfrm>
        </p:spPr>
        <p:txBody>
          <a:bodyPr/>
          <a:lstStyle/>
          <a:p>
            <a:pPr marL="0" lvl="0" indent="0" algn="ctr">
              <a:lnSpc>
                <a:spcPct val="70000"/>
              </a:lnSpc>
              <a:buNone/>
            </a:pPr>
            <a:r>
              <a:rPr lang="en-GB" sz="2000"/>
              <a:t>The brain must feel safe before it can learn.</a:t>
            </a:r>
            <a:br>
              <a:rPr lang="en-GB" sz="2000"/>
            </a:br>
            <a:r>
              <a:rPr lang="en-GB" sz="2000"/>
              <a:t>Regulation unlocks skills.</a:t>
            </a:r>
          </a:p>
          <a:p>
            <a:pPr marL="0" lvl="0" indent="0">
              <a:lnSpc>
                <a:spcPct val="70000"/>
              </a:lnSpc>
              <a:buNone/>
            </a:pPr>
            <a:endParaRPr lang="en-US" sz="20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830B6D-9153-F59C-04D4-C39C9D9187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5690" y="2662275"/>
            <a:ext cx="4156496" cy="1256458"/>
          </a:xfrm>
        </p:spPr>
        <p:txBody>
          <a:bodyPr anchorCtr="1">
            <a:noAutofit/>
          </a:bodyPr>
          <a:lstStyle/>
          <a:p>
            <a:pPr lvl="0" algn="ctr"/>
            <a:r>
              <a:rPr lang="en-US"/>
              <a:t>You can not teach a brain that is busy surviving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DDD93D7C-806A-CD04-232F-FEE3E8CBFEC7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521207" y="4355433"/>
            <a:ext cx="4156496" cy="792400"/>
          </a:xfrm>
        </p:spPr>
        <p:txBody>
          <a:bodyPr anchorCtr="1">
            <a:normAutofit lnSpcReduction="10000"/>
          </a:bodyPr>
          <a:lstStyle/>
          <a:p>
            <a:pPr lvl="0" algn="ctr"/>
            <a:r>
              <a:rPr lang="en-US"/>
              <a:t>This will help guide your intervention. 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E2112EA-B88D-E1F4-FB94-98276BC33A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1207" y="2454624"/>
            <a:ext cx="4156496" cy="1256458"/>
          </a:xfrm>
        </p:spPr>
        <p:txBody>
          <a:bodyPr anchorCtr="1">
            <a:noAutofit/>
          </a:bodyPr>
          <a:lstStyle/>
          <a:p>
            <a:pPr lvl="0" algn="ctr"/>
            <a:r>
              <a:rPr lang="en-US" sz="3600"/>
              <a:t>When you view behaviour which area of dysregulation does it come under?</a:t>
            </a:r>
          </a:p>
        </p:txBody>
      </p:sp>
      <p:grpSp>
        <p:nvGrpSpPr>
          <p:cNvPr id="4" name="Diagram 4">
            <a:extLst>
              <a:ext uri="{FF2B5EF4-FFF2-40B4-BE49-F238E27FC236}">
                <a16:creationId xmlns:a16="http://schemas.microsoft.com/office/drawing/2014/main" id="{E92C4946-300C-57D9-1C66-0FB55CB26936}"/>
              </a:ext>
            </a:extLst>
          </p:cNvPr>
          <p:cNvGrpSpPr/>
          <p:nvPr/>
        </p:nvGrpSpPr>
        <p:grpSpPr>
          <a:xfrm>
            <a:off x="4955371" y="441252"/>
            <a:ext cx="5597481" cy="5283211"/>
            <a:chOff x="4955371" y="441252"/>
            <a:chExt cx="5597481" cy="528321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A5DAC42-945E-B9B6-A3A4-6E395B0727CE}"/>
                </a:ext>
              </a:extLst>
            </p:cNvPr>
            <p:cNvSpPr/>
            <p:nvPr/>
          </p:nvSpPr>
          <p:spPr>
            <a:xfrm>
              <a:off x="6128509" y="441252"/>
              <a:ext cx="3251204" cy="325120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51200"/>
                <a:gd name="f7" fmla="val 1625600"/>
                <a:gd name="f8" fmla="val 727806"/>
                <a:gd name="f9" fmla="val 2523394"/>
                <a:gd name="f10" fmla="+- 0 0 -90"/>
                <a:gd name="f11" fmla="*/ f3 1 3251200"/>
                <a:gd name="f12" fmla="*/ f4 1 3251200"/>
                <a:gd name="f13" fmla="+- f6 0 f5"/>
                <a:gd name="f14" fmla="*/ f10 f0 1"/>
                <a:gd name="f15" fmla="*/ f13 1 3251200"/>
                <a:gd name="f16" fmla="*/ 0 f13 1"/>
                <a:gd name="f17" fmla="*/ 1625600 f13 1"/>
                <a:gd name="f18" fmla="*/ 3251200 f13 1"/>
                <a:gd name="f19" fmla="*/ f14 1 f2"/>
                <a:gd name="f20" fmla="*/ f16 1 3251200"/>
                <a:gd name="f21" fmla="*/ f17 1 3251200"/>
                <a:gd name="f22" fmla="*/ f18 1 3251200"/>
                <a:gd name="f23" fmla="*/ f5 1 f15"/>
                <a:gd name="f24" fmla="*/ f6 1 f15"/>
                <a:gd name="f25" fmla="+- f19 0 f1"/>
                <a:gd name="f26" fmla="*/ f20 1 f15"/>
                <a:gd name="f27" fmla="*/ f21 1 f15"/>
                <a:gd name="f28" fmla="*/ f22 1 f15"/>
                <a:gd name="f29" fmla="*/ f23 f11 1"/>
                <a:gd name="f30" fmla="*/ f24 f11 1"/>
                <a:gd name="f31" fmla="*/ f24 f12 1"/>
                <a:gd name="f32" fmla="*/ f23 f12 1"/>
                <a:gd name="f33" fmla="*/ f26 f11 1"/>
                <a:gd name="f34" fmla="*/ f27 f12 1"/>
                <a:gd name="f35" fmla="*/ f27 f11 1"/>
                <a:gd name="f36" fmla="*/ f26 f12 1"/>
                <a:gd name="f37" fmla="*/ f28 f11 1"/>
                <a:gd name="f38" fmla="*/ f28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33" y="f34"/>
                </a:cxn>
                <a:cxn ang="f25">
                  <a:pos x="f35" y="f36"/>
                </a:cxn>
                <a:cxn ang="f25">
                  <a:pos x="f37" y="f34"/>
                </a:cxn>
                <a:cxn ang="f25">
                  <a:pos x="f35" y="f38"/>
                </a:cxn>
                <a:cxn ang="f25">
                  <a:pos x="f33" y="f34"/>
                </a:cxn>
              </a:cxnLst>
              <a:rect l="f29" t="f32" r="f30" b="f31"/>
              <a:pathLst>
                <a:path w="3251200" h="3251200">
                  <a:moveTo>
                    <a:pt x="f5" y="f7"/>
                  </a:moveTo>
                  <a:cubicBezTo>
                    <a:pt x="f5" y="f8"/>
                    <a:pt x="f8" y="f5"/>
                    <a:pt x="f7" y="f5"/>
                  </a:cubicBezTo>
                  <a:cubicBezTo>
                    <a:pt x="f9" y="f5"/>
                    <a:pt x="f6" y="f8"/>
                    <a:pt x="f6" y="f7"/>
                  </a:cubicBezTo>
                  <a:cubicBezTo>
                    <a:pt x="f6" y="f9"/>
                    <a:pt x="f9" y="f6"/>
                    <a:pt x="f7" y="f6"/>
                  </a:cubicBezTo>
                  <a:cubicBezTo>
                    <a:pt x="f8" y="f6"/>
                    <a:pt x="f5" y="f9"/>
                    <a:pt x="f5" y="f7"/>
                  </a:cubicBezTo>
                  <a:close/>
                </a:path>
              </a:pathLst>
            </a:custGeom>
            <a:solidFill>
              <a:srgbClr val="0F9ED5">
                <a:alpha val="50000"/>
              </a:srgbClr>
            </a:solidFill>
            <a:ln cap="flat">
              <a:noFill/>
              <a:prstDash val="solid"/>
            </a:ln>
          </p:spPr>
          <p:txBody>
            <a:bodyPr vert="horz" wrap="square" lIns="433489" tIns="568957" rIns="433489" bIns="1219196" anchor="ctr" anchorCtr="1" compatLnSpc="1">
              <a:noAutofit/>
            </a:bodyPr>
            <a:lstStyle/>
            <a:p>
              <a:pPr marL="0" marR="0" lvl="0" indent="0" algn="ctr" defTabSz="66675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5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rPr>
                <a:t>Sensory:</a:t>
              </a:r>
            </a:p>
            <a:p>
              <a:pPr marL="0" marR="0" lvl="0" indent="0" algn="ctr" defTabSz="66675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5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rPr>
                <a:t>- Sensory triggers/overwhelm</a:t>
              </a: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EE9901F9-6BD3-75B4-95C0-6A8B000C18E6}"/>
                </a:ext>
              </a:extLst>
            </p:cNvPr>
            <p:cNvSpPr/>
            <p:nvPr/>
          </p:nvSpPr>
          <p:spPr>
            <a:xfrm>
              <a:off x="7301648" y="2473259"/>
              <a:ext cx="3251204" cy="325120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51200"/>
                <a:gd name="f7" fmla="val 1625600"/>
                <a:gd name="f8" fmla="val 727806"/>
                <a:gd name="f9" fmla="val 2523394"/>
                <a:gd name="f10" fmla="+- 0 0 -90"/>
                <a:gd name="f11" fmla="*/ f3 1 3251200"/>
                <a:gd name="f12" fmla="*/ f4 1 3251200"/>
                <a:gd name="f13" fmla="+- f6 0 f5"/>
                <a:gd name="f14" fmla="*/ f10 f0 1"/>
                <a:gd name="f15" fmla="*/ f13 1 3251200"/>
                <a:gd name="f16" fmla="*/ 0 f13 1"/>
                <a:gd name="f17" fmla="*/ 1625600 f13 1"/>
                <a:gd name="f18" fmla="*/ 3251200 f13 1"/>
                <a:gd name="f19" fmla="*/ f14 1 f2"/>
                <a:gd name="f20" fmla="*/ f16 1 3251200"/>
                <a:gd name="f21" fmla="*/ f17 1 3251200"/>
                <a:gd name="f22" fmla="*/ f18 1 3251200"/>
                <a:gd name="f23" fmla="*/ f5 1 f15"/>
                <a:gd name="f24" fmla="*/ f6 1 f15"/>
                <a:gd name="f25" fmla="+- f19 0 f1"/>
                <a:gd name="f26" fmla="*/ f20 1 f15"/>
                <a:gd name="f27" fmla="*/ f21 1 f15"/>
                <a:gd name="f28" fmla="*/ f22 1 f15"/>
                <a:gd name="f29" fmla="*/ f23 f11 1"/>
                <a:gd name="f30" fmla="*/ f24 f11 1"/>
                <a:gd name="f31" fmla="*/ f24 f12 1"/>
                <a:gd name="f32" fmla="*/ f23 f12 1"/>
                <a:gd name="f33" fmla="*/ f26 f11 1"/>
                <a:gd name="f34" fmla="*/ f27 f12 1"/>
                <a:gd name="f35" fmla="*/ f27 f11 1"/>
                <a:gd name="f36" fmla="*/ f26 f12 1"/>
                <a:gd name="f37" fmla="*/ f28 f11 1"/>
                <a:gd name="f38" fmla="*/ f28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33" y="f34"/>
                </a:cxn>
                <a:cxn ang="f25">
                  <a:pos x="f35" y="f36"/>
                </a:cxn>
                <a:cxn ang="f25">
                  <a:pos x="f37" y="f34"/>
                </a:cxn>
                <a:cxn ang="f25">
                  <a:pos x="f35" y="f38"/>
                </a:cxn>
                <a:cxn ang="f25">
                  <a:pos x="f33" y="f34"/>
                </a:cxn>
              </a:cxnLst>
              <a:rect l="f29" t="f32" r="f30" b="f31"/>
              <a:pathLst>
                <a:path w="3251200" h="3251200">
                  <a:moveTo>
                    <a:pt x="f5" y="f7"/>
                  </a:moveTo>
                  <a:cubicBezTo>
                    <a:pt x="f5" y="f8"/>
                    <a:pt x="f8" y="f5"/>
                    <a:pt x="f7" y="f5"/>
                  </a:cubicBezTo>
                  <a:cubicBezTo>
                    <a:pt x="f9" y="f5"/>
                    <a:pt x="f6" y="f8"/>
                    <a:pt x="f6" y="f7"/>
                  </a:cubicBezTo>
                  <a:cubicBezTo>
                    <a:pt x="f6" y="f9"/>
                    <a:pt x="f9" y="f6"/>
                    <a:pt x="f7" y="f6"/>
                  </a:cubicBezTo>
                  <a:cubicBezTo>
                    <a:pt x="f8" y="f6"/>
                    <a:pt x="f5" y="f9"/>
                    <a:pt x="f5" y="f7"/>
                  </a:cubicBezTo>
                  <a:close/>
                </a:path>
              </a:pathLst>
            </a:custGeom>
            <a:solidFill>
              <a:srgbClr val="3C1EBA">
                <a:alpha val="50000"/>
              </a:srgbClr>
            </a:solidFill>
            <a:ln cap="flat">
              <a:noFill/>
              <a:prstDash val="solid"/>
            </a:ln>
          </p:spPr>
          <p:txBody>
            <a:bodyPr vert="horz" wrap="square" lIns="994327" tIns="839894" rIns="306159" bIns="623145" anchor="ctr" anchorCtr="1" compatLnSpc="1">
              <a:noAutofit/>
            </a:bodyPr>
            <a:lstStyle/>
            <a:p>
              <a:pPr marL="0" marR="0" lvl="0" indent="0" algn="ctr" defTabSz="66675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5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rPr>
                <a:t>Emotional: </a:t>
              </a:r>
            </a:p>
            <a:p>
              <a:pPr marL="0" marR="0" lvl="0" indent="0" algn="ctr" defTabSz="66675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5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rPr>
                <a:t>- Mental Health/Trauma/feeling unsafe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C98D7CE0-619B-2613-44B4-36C8D2C64C79}"/>
                </a:ext>
              </a:extLst>
            </p:cNvPr>
            <p:cNvSpPr/>
            <p:nvPr/>
          </p:nvSpPr>
          <p:spPr>
            <a:xfrm>
              <a:off x="4955371" y="2473259"/>
              <a:ext cx="3251204" cy="325120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51200"/>
                <a:gd name="f7" fmla="val 1625600"/>
                <a:gd name="f8" fmla="val 727806"/>
                <a:gd name="f9" fmla="val 2523394"/>
                <a:gd name="f10" fmla="+- 0 0 -90"/>
                <a:gd name="f11" fmla="*/ f3 1 3251200"/>
                <a:gd name="f12" fmla="*/ f4 1 3251200"/>
                <a:gd name="f13" fmla="+- f6 0 f5"/>
                <a:gd name="f14" fmla="*/ f10 f0 1"/>
                <a:gd name="f15" fmla="*/ f13 1 3251200"/>
                <a:gd name="f16" fmla="*/ 0 f13 1"/>
                <a:gd name="f17" fmla="*/ 1625600 f13 1"/>
                <a:gd name="f18" fmla="*/ 3251200 f13 1"/>
                <a:gd name="f19" fmla="*/ f14 1 f2"/>
                <a:gd name="f20" fmla="*/ f16 1 3251200"/>
                <a:gd name="f21" fmla="*/ f17 1 3251200"/>
                <a:gd name="f22" fmla="*/ f18 1 3251200"/>
                <a:gd name="f23" fmla="*/ f5 1 f15"/>
                <a:gd name="f24" fmla="*/ f6 1 f15"/>
                <a:gd name="f25" fmla="+- f19 0 f1"/>
                <a:gd name="f26" fmla="*/ f20 1 f15"/>
                <a:gd name="f27" fmla="*/ f21 1 f15"/>
                <a:gd name="f28" fmla="*/ f22 1 f15"/>
                <a:gd name="f29" fmla="*/ f23 f11 1"/>
                <a:gd name="f30" fmla="*/ f24 f11 1"/>
                <a:gd name="f31" fmla="*/ f24 f12 1"/>
                <a:gd name="f32" fmla="*/ f23 f12 1"/>
                <a:gd name="f33" fmla="*/ f26 f11 1"/>
                <a:gd name="f34" fmla="*/ f27 f12 1"/>
                <a:gd name="f35" fmla="*/ f27 f11 1"/>
                <a:gd name="f36" fmla="*/ f26 f12 1"/>
                <a:gd name="f37" fmla="*/ f28 f11 1"/>
                <a:gd name="f38" fmla="*/ f28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33" y="f34"/>
                </a:cxn>
                <a:cxn ang="f25">
                  <a:pos x="f35" y="f36"/>
                </a:cxn>
                <a:cxn ang="f25">
                  <a:pos x="f37" y="f34"/>
                </a:cxn>
                <a:cxn ang="f25">
                  <a:pos x="f35" y="f38"/>
                </a:cxn>
                <a:cxn ang="f25">
                  <a:pos x="f33" y="f34"/>
                </a:cxn>
              </a:cxnLst>
              <a:rect l="f29" t="f32" r="f30" b="f31"/>
              <a:pathLst>
                <a:path w="3251200" h="3251200">
                  <a:moveTo>
                    <a:pt x="f5" y="f7"/>
                  </a:moveTo>
                  <a:cubicBezTo>
                    <a:pt x="f5" y="f8"/>
                    <a:pt x="f8" y="f5"/>
                    <a:pt x="f7" y="f5"/>
                  </a:cubicBezTo>
                  <a:cubicBezTo>
                    <a:pt x="f9" y="f5"/>
                    <a:pt x="f6" y="f8"/>
                    <a:pt x="f6" y="f7"/>
                  </a:cubicBezTo>
                  <a:cubicBezTo>
                    <a:pt x="f6" y="f9"/>
                    <a:pt x="f9" y="f6"/>
                    <a:pt x="f7" y="f6"/>
                  </a:cubicBezTo>
                  <a:cubicBezTo>
                    <a:pt x="f8" y="f6"/>
                    <a:pt x="f5" y="f9"/>
                    <a:pt x="f5" y="f7"/>
                  </a:cubicBezTo>
                  <a:close/>
                </a:path>
              </a:pathLst>
            </a:custGeom>
            <a:solidFill>
              <a:srgbClr val="A02B93">
                <a:alpha val="50000"/>
              </a:srgbClr>
            </a:solidFill>
            <a:ln cap="flat">
              <a:noFill/>
              <a:prstDash val="solid"/>
            </a:ln>
          </p:spPr>
          <p:txBody>
            <a:bodyPr vert="horz" wrap="square" lIns="306159" tIns="839894" rIns="994327" bIns="623145" anchor="ctr" anchorCtr="1" compatLnSpc="1">
              <a:noAutofit/>
            </a:bodyPr>
            <a:lstStyle/>
            <a:p>
              <a:pPr marL="0" marR="0" lvl="0" indent="0" algn="ctr" defTabSz="66675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5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rPr>
                <a:t>Physical :</a:t>
              </a:r>
            </a:p>
            <a:p>
              <a:pPr marL="0" marR="0" lvl="0" indent="0" algn="ctr" defTabSz="66675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500" b="0" i="0" u="none" strike="noStrike" kern="1200" cap="none" spc="0" baseline="0">
                  <a:solidFill>
                    <a:srgbClr val="000000"/>
                  </a:solidFill>
                  <a:uFillTx/>
                  <a:latin typeface="Aptos"/>
                </a:rPr>
                <a:t>- Hunger, lack of movement, nutrient deficiency, lack of sleep 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1A2DF-4AC8-F29B-282E-E5842DEC02A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We Regulate First, We Teach second </a:t>
            </a:r>
          </a:p>
        </p:txBody>
      </p:sp>
      <p:grpSp>
        <p:nvGrpSpPr>
          <p:cNvPr id="3" name="Content Placeholder 3">
            <a:extLst>
              <a:ext uri="{FF2B5EF4-FFF2-40B4-BE49-F238E27FC236}">
                <a16:creationId xmlns:a16="http://schemas.microsoft.com/office/drawing/2014/main" id="{5B8EB0C1-36E5-4544-993A-BFDF39FFA26B}"/>
              </a:ext>
            </a:extLst>
          </p:cNvPr>
          <p:cNvGrpSpPr/>
          <p:nvPr/>
        </p:nvGrpSpPr>
        <p:grpSpPr>
          <a:xfrm>
            <a:off x="838203" y="2906191"/>
            <a:ext cx="10515589" cy="2190208"/>
            <a:chOff x="838203" y="2906191"/>
            <a:chExt cx="10515589" cy="219020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0F8F7384-EBDB-524C-2127-A672745E4B95}"/>
                </a:ext>
              </a:extLst>
            </p:cNvPr>
            <p:cNvSpPr/>
            <p:nvPr/>
          </p:nvSpPr>
          <p:spPr>
            <a:xfrm>
              <a:off x="838203" y="2906191"/>
              <a:ext cx="2957507" cy="1878022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gradFill>
              <a:gsLst>
                <a:gs pos="0">
                  <a:srgbClr val="8582BB"/>
                </a:gs>
                <a:gs pos="100000">
                  <a:srgbClr val="716EB6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7DC9EE8-D2D9-1026-B8A9-D261B8981D12}"/>
                </a:ext>
              </a:extLst>
            </p:cNvPr>
            <p:cNvSpPr/>
            <p:nvPr/>
          </p:nvSpPr>
          <p:spPr>
            <a:xfrm>
              <a:off x="1166810" y="3218377"/>
              <a:ext cx="2957507" cy="187802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57512"/>
                <a:gd name="f7" fmla="val 1878020"/>
                <a:gd name="f8" fmla="val 187802"/>
                <a:gd name="f9" fmla="val 84082"/>
                <a:gd name="f10" fmla="val 2769710"/>
                <a:gd name="f11" fmla="val 2873430"/>
                <a:gd name="f12" fmla="val 1690218"/>
                <a:gd name="f13" fmla="val 1793938"/>
                <a:gd name="f14" fmla="+- 0 0 -90"/>
                <a:gd name="f15" fmla="*/ f3 1 2957512"/>
                <a:gd name="f16" fmla="*/ f4 1 1878020"/>
                <a:gd name="f17" fmla="+- f7 0 f5"/>
                <a:gd name="f18" fmla="+- f6 0 f5"/>
                <a:gd name="f19" fmla="*/ f14 f0 1"/>
                <a:gd name="f20" fmla="*/ f18 1 2957512"/>
                <a:gd name="f21" fmla="*/ f17 1 1878020"/>
                <a:gd name="f22" fmla="*/ 0 f18 1"/>
                <a:gd name="f23" fmla="*/ 187802 f17 1"/>
                <a:gd name="f24" fmla="*/ 187802 f18 1"/>
                <a:gd name="f25" fmla="*/ 0 f17 1"/>
                <a:gd name="f26" fmla="*/ 2769710 f18 1"/>
                <a:gd name="f27" fmla="*/ 2957512 f18 1"/>
                <a:gd name="f28" fmla="*/ 1690218 f17 1"/>
                <a:gd name="f29" fmla="*/ 1878020 f17 1"/>
                <a:gd name="f30" fmla="*/ f19 1 f2"/>
                <a:gd name="f31" fmla="*/ f22 1 2957512"/>
                <a:gd name="f32" fmla="*/ f23 1 1878020"/>
                <a:gd name="f33" fmla="*/ f24 1 2957512"/>
                <a:gd name="f34" fmla="*/ f25 1 1878020"/>
                <a:gd name="f35" fmla="*/ f26 1 2957512"/>
                <a:gd name="f36" fmla="*/ f27 1 2957512"/>
                <a:gd name="f37" fmla="*/ f28 1 1878020"/>
                <a:gd name="f38" fmla="*/ f29 1 187802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2957512" h="187802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6345" cap="flat">
              <a:solidFill>
                <a:srgbClr val="7471B3"/>
              </a:solidFill>
              <a:prstDash val="solid"/>
              <a:miter/>
            </a:ln>
          </p:spPr>
          <p:txBody>
            <a:bodyPr vert="horz" wrap="square" lIns="234077" tIns="234077" rIns="234077" bIns="234077" anchor="ctr" anchorCtr="1" compatLnSpc="1">
              <a:noAutofit/>
            </a:bodyPr>
            <a:lstStyle/>
            <a:p>
              <a:pPr marL="0" marR="0" lvl="0" indent="0" algn="ctr" defTabSz="208914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2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4700" b="0" i="0" u="none" strike="noStrike" kern="1200" cap="none" spc="0" baseline="0">
                  <a:solidFill>
                    <a:srgbClr val="3A2050"/>
                  </a:solidFill>
                  <a:uFillTx/>
                  <a:latin typeface="Calibri"/>
                </a:rPr>
                <a:t>Support the Body </a:t>
              </a: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A816989-E6BC-1FAF-3F93-B1EB17165809}"/>
                </a:ext>
              </a:extLst>
            </p:cNvPr>
            <p:cNvSpPr/>
            <p:nvPr/>
          </p:nvSpPr>
          <p:spPr>
            <a:xfrm>
              <a:off x="4452935" y="2906191"/>
              <a:ext cx="2957507" cy="1878022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gradFill>
              <a:gsLst>
                <a:gs pos="0">
                  <a:srgbClr val="8582BB"/>
                </a:gs>
                <a:gs pos="100000">
                  <a:srgbClr val="716EB6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C17FD247-75D7-DAD0-F26B-9F9BB9BB9676}"/>
                </a:ext>
              </a:extLst>
            </p:cNvPr>
            <p:cNvSpPr/>
            <p:nvPr/>
          </p:nvSpPr>
          <p:spPr>
            <a:xfrm>
              <a:off x="4781553" y="3218377"/>
              <a:ext cx="2957507" cy="187802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57512"/>
                <a:gd name="f7" fmla="val 1878020"/>
                <a:gd name="f8" fmla="val 187802"/>
                <a:gd name="f9" fmla="val 84082"/>
                <a:gd name="f10" fmla="val 2769710"/>
                <a:gd name="f11" fmla="val 2873430"/>
                <a:gd name="f12" fmla="val 1690218"/>
                <a:gd name="f13" fmla="val 1793938"/>
                <a:gd name="f14" fmla="+- 0 0 -90"/>
                <a:gd name="f15" fmla="*/ f3 1 2957512"/>
                <a:gd name="f16" fmla="*/ f4 1 1878020"/>
                <a:gd name="f17" fmla="+- f7 0 f5"/>
                <a:gd name="f18" fmla="+- f6 0 f5"/>
                <a:gd name="f19" fmla="*/ f14 f0 1"/>
                <a:gd name="f20" fmla="*/ f18 1 2957512"/>
                <a:gd name="f21" fmla="*/ f17 1 1878020"/>
                <a:gd name="f22" fmla="*/ 0 f18 1"/>
                <a:gd name="f23" fmla="*/ 187802 f17 1"/>
                <a:gd name="f24" fmla="*/ 187802 f18 1"/>
                <a:gd name="f25" fmla="*/ 0 f17 1"/>
                <a:gd name="f26" fmla="*/ 2769710 f18 1"/>
                <a:gd name="f27" fmla="*/ 2957512 f18 1"/>
                <a:gd name="f28" fmla="*/ 1690218 f17 1"/>
                <a:gd name="f29" fmla="*/ 1878020 f17 1"/>
                <a:gd name="f30" fmla="*/ f19 1 f2"/>
                <a:gd name="f31" fmla="*/ f22 1 2957512"/>
                <a:gd name="f32" fmla="*/ f23 1 1878020"/>
                <a:gd name="f33" fmla="*/ f24 1 2957512"/>
                <a:gd name="f34" fmla="*/ f25 1 1878020"/>
                <a:gd name="f35" fmla="*/ f26 1 2957512"/>
                <a:gd name="f36" fmla="*/ f27 1 2957512"/>
                <a:gd name="f37" fmla="*/ f28 1 1878020"/>
                <a:gd name="f38" fmla="*/ f29 1 187802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2957512" h="187802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6345" cap="flat">
              <a:solidFill>
                <a:srgbClr val="7471B3"/>
              </a:solidFill>
              <a:prstDash val="solid"/>
              <a:miter/>
            </a:ln>
          </p:spPr>
          <p:txBody>
            <a:bodyPr vert="horz" wrap="square" lIns="234077" tIns="234077" rIns="234077" bIns="234077" anchor="ctr" anchorCtr="1" compatLnSpc="1">
              <a:noAutofit/>
            </a:bodyPr>
            <a:lstStyle/>
            <a:p>
              <a:pPr marL="0" marR="0" lvl="0" indent="0" algn="ctr" defTabSz="208914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2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4700" b="0" i="0" u="none" strike="noStrike" kern="1200" cap="none" spc="0" baseline="0">
                  <a:solidFill>
                    <a:srgbClr val="3A2050"/>
                  </a:solidFill>
                  <a:uFillTx/>
                  <a:latin typeface="Calibri"/>
                </a:rPr>
                <a:t>Calm the brain </a:t>
              </a: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B059347-C79C-934A-FDDB-AC8B54D55EAA}"/>
                </a:ext>
              </a:extLst>
            </p:cNvPr>
            <p:cNvSpPr/>
            <p:nvPr/>
          </p:nvSpPr>
          <p:spPr>
            <a:xfrm>
              <a:off x="8067678" y="2906191"/>
              <a:ext cx="2957507" cy="1878022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gradFill>
              <a:gsLst>
                <a:gs pos="0">
                  <a:srgbClr val="8582BB"/>
                </a:gs>
                <a:gs pos="100000">
                  <a:srgbClr val="716EB6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ACFBB79-21BE-3BC7-4E91-2F92D57E8D29}"/>
                </a:ext>
              </a:extLst>
            </p:cNvPr>
            <p:cNvSpPr/>
            <p:nvPr/>
          </p:nvSpPr>
          <p:spPr>
            <a:xfrm>
              <a:off x="8396285" y="3218377"/>
              <a:ext cx="2957507" cy="187802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57512"/>
                <a:gd name="f7" fmla="val 1878020"/>
                <a:gd name="f8" fmla="val 187802"/>
                <a:gd name="f9" fmla="val 84082"/>
                <a:gd name="f10" fmla="val 2769710"/>
                <a:gd name="f11" fmla="val 2873430"/>
                <a:gd name="f12" fmla="val 1690218"/>
                <a:gd name="f13" fmla="val 1793938"/>
                <a:gd name="f14" fmla="+- 0 0 -90"/>
                <a:gd name="f15" fmla="*/ f3 1 2957512"/>
                <a:gd name="f16" fmla="*/ f4 1 1878020"/>
                <a:gd name="f17" fmla="+- f7 0 f5"/>
                <a:gd name="f18" fmla="+- f6 0 f5"/>
                <a:gd name="f19" fmla="*/ f14 f0 1"/>
                <a:gd name="f20" fmla="*/ f18 1 2957512"/>
                <a:gd name="f21" fmla="*/ f17 1 1878020"/>
                <a:gd name="f22" fmla="*/ 0 f18 1"/>
                <a:gd name="f23" fmla="*/ 187802 f17 1"/>
                <a:gd name="f24" fmla="*/ 187802 f18 1"/>
                <a:gd name="f25" fmla="*/ 0 f17 1"/>
                <a:gd name="f26" fmla="*/ 2769710 f18 1"/>
                <a:gd name="f27" fmla="*/ 2957512 f18 1"/>
                <a:gd name="f28" fmla="*/ 1690218 f17 1"/>
                <a:gd name="f29" fmla="*/ 1878020 f17 1"/>
                <a:gd name="f30" fmla="*/ f19 1 f2"/>
                <a:gd name="f31" fmla="*/ f22 1 2957512"/>
                <a:gd name="f32" fmla="*/ f23 1 1878020"/>
                <a:gd name="f33" fmla="*/ f24 1 2957512"/>
                <a:gd name="f34" fmla="*/ f25 1 1878020"/>
                <a:gd name="f35" fmla="*/ f26 1 2957512"/>
                <a:gd name="f36" fmla="*/ f27 1 2957512"/>
                <a:gd name="f37" fmla="*/ f28 1 1878020"/>
                <a:gd name="f38" fmla="*/ f29 1 1878020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2957512" h="1878020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6345" cap="flat">
              <a:solidFill>
                <a:srgbClr val="7471B3"/>
              </a:solidFill>
              <a:prstDash val="solid"/>
              <a:miter/>
            </a:ln>
          </p:spPr>
          <p:txBody>
            <a:bodyPr vert="horz" wrap="square" lIns="234077" tIns="234077" rIns="234077" bIns="234077" anchor="ctr" anchorCtr="1" compatLnSpc="1">
              <a:noAutofit/>
            </a:bodyPr>
            <a:lstStyle/>
            <a:p>
              <a:pPr marL="0" marR="0" lvl="0" indent="0" algn="ctr" defTabSz="208914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2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4700" b="0" i="0" u="none" strike="noStrike" kern="1200" cap="none" spc="0" baseline="0">
                  <a:solidFill>
                    <a:srgbClr val="3A2050"/>
                  </a:solidFill>
                  <a:uFillTx/>
                  <a:latin typeface="Calibri"/>
                </a:rPr>
                <a:t>Behaviour Changes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A88EB05-E484-C0F9-90AD-69D0E60F2F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0360" y="-193038"/>
            <a:ext cx="5958010" cy="1256458"/>
          </a:xfrm>
        </p:spPr>
        <p:txBody>
          <a:bodyPr/>
          <a:lstStyle/>
          <a:p>
            <a:pPr lvl="0"/>
            <a:r>
              <a:rPr lang="en-US" sz="4000"/>
              <a:t>Beyond Behaviour Toolkit </a:t>
            </a:r>
          </a:p>
        </p:txBody>
      </p:sp>
      <p:pic>
        <p:nvPicPr>
          <p:cNvPr id="3" name="Picture 7" descr="A couple of rectangular devices&#10;&#10;AI-generated content may be incorrect.">
            <a:extLst>
              <a:ext uri="{FF2B5EF4-FFF2-40B4-BE49-F238E27FC236}">
                <a16:creationId xmlns:a16="http://schemas.microsoft.com/office/drawing/2014/main" id="{98BD7FE8-4B53-1A1E-9586-5390D952F2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34" t="17448" r="20557" b="6882"/>
          <a:stretch>
            <a:fillRect/>
          </a:stretch>
        </p:blipFill>
        <p:spPr>
          <a:xfrm>
            <a:off x="1087230" y="1160949"/>
            <a:ext cx="3850529" cy="33182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8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132B8FB9-B731-3518-A098-784E96964A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82" t="9407" r="57135" b="21133"/>
          <a:stretch>
            <a:fillRect/>
          </a:stretch>
        </p:blipFill>
        <p:spPr>
          <a:xfrm>
            <a:off x="6670959" y="1618423"/>
            <a:ext cx="2874489" cy="283133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Rectangle 9">
            <a:extLst>
              <a:ext uri="{FF2B5EF4-FFF2-40B4-BE49-F238E27FC236}">
                <a16:creationId xmlns:a16="http://schemas.microsoft.com/office/drawing/2014/main" id="{91BBBAD4-2E92-27EC-8670-D188EE68B5D3}"/>
              </a:ext>
            </a:extLst>
          </p:cNvPr>
          <p:cNvSpPr/>
          <p:nvPr/>
        </p:nvSpPr>
        <p:spPr>
          <a:xfrm>
            <a:off x="6969511" y="4857978"/>
            <a:ext cx="2575928" cy="369335"/>
          </a:xfrm>
          <a:prstGeom prst="rect">
            <a:avLst/>
          </a:prstGeom>
          <a:solidFill>
            <a:srgbClr val="000000"/>
          </a:solidFill>
          <a:ln w="25402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C5EE8DEF-34C0-DFA0-4325-6235493B8D59}"/>
              </a:ext>
            </a:extLst>
          </p:cNvPr>
          <p:cNvSpPr txBox="1"/>
          <p:nvPr/>
        </p:nvSpPr>
        <p:spPr>
          <a:xfrm>
            <a:off x="7617070" y="4840321"/>
            <a:ext cx="6105293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50" baseline="0">
                <a:solidFill>
                  <a:srgbClr val="E8E8E8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FillTx/>
                <a:latin typeface="Aptos"/>
              </a:rPr>
              <a:t>Scan here  </a:t>
            </a:r>
          </a:p>
        </p:txBody>
      </p:sp>
      <p:sp>
        <p:nvSpPr>
          <p:cNvPr id="7" name="Up Arrow 12">
            <a:extLst>
              <a:ext uri="{FF2B5EF4-FFF2-40B4-BE49-F238E27FC236}">
                <a16:creationId xmlns:a16="http://schemas.microsoft.com/office/drawing/2014/main" id="{BD050442-4DC7-45F2-9BED-7D01097E2D19}"/>
              </a:ext>
            </a:extLst>
          </p:cNvPr>
          <p:cNvSpPr/>
          <p:nvPr/>
        </p:nvSpPr>
        <p:spPr>
          <a:xfrm>
            <a:off x="7990777" y="4402634"/>
            <a:ext cx="484632" cy="489204"/>
          </a:xfrm>
          <a:custGeom>
            <a:avLst>
              <a:gd name="f0" fmla="val 10699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val f7"/>
              <a:gd name="f15" fmla="val f8"/>
              <a:gd name="f16" fmla="pin 0 f1 10800"/>
              <a:gd name="f17" fmla="pin 0 f0 21600"/>
              <a:gd name="f18" fmla="*/ f10 f2 1"/>
              <a:gd name="f19" fmla="*/ f11 f2 1"/>
              <a:gd name="f20" fmla="+- f15 0 f14"/>
              <a:gd name="f21" fmla="val f16"/>
              <a:gd name="f22" fmla="val f17"/>
              <a:gd name="f23" fmla="*/ f16 f12 1"/>
              <a:gd name="f24" fmla="*/ f17 f13 1"/>
              <a:gd name="f25" fmla="*/ f18 1 f4"/>
              <a:gd name="f26" fmla="*/ f19 1 f4"/>
              <a:gd name="f27" fmla="*/ f20 1 21600"/>
              <a:gd name="f28" fmla="+- 21600 0 f21"/>
              <a:gd name="f29" fmla="*/ f22 f21 1"/>
              <a:gd name="f30" fmla="*/ f21 f12 1"/>
              <a:gd name="f31" fmla="*/ f22 f13 1"/>
              <a:gd name="f32" fmla="+- f25 0 f3"/>
              <a:gd name="f33" fmla="+- f26 0 f3"/>
              <a:gd name="f34" fmla="*/ 21600 f27 1"/>
              <a:gd name="f35" fmla="*/ 0 f27 1"/>
              <a:gd name="f36" fmla="*/ f29 1 10800"/>
              <a:gd name="f37" fmla="*/ f28 f12 1"/>
              <a:gd name="f38" fmla="+- f22 0 f36"/>
              <a:gd name="f39" fmla="*/ f35 1 f27"/>
              <a:gd name="f40" fmla="*/ f34 1 f27"/>
              <a:gd name="f41" fmla="*/ f40 f13 1"/>
              <a:gd name="f42" fmla="*/ f38 f13 1"/>
              <a:gd name="f43" fmla="*/ f39 f12 1"/>
              <a:gd name="f44" fmla="*/ f40 f12 1"/>
            </a:gdLst>
            <a:ahLst>
              <a:ahXY gdRefX="f1" minX="f7" maxX="f9" gdRefY="f0" minY="f7" maxY="f8">
                <a:pos x="f23" y="f2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3" y="f31"/>
              </a:cxn>
              <a:cxn ang="f33">
                <a:pos x="f44" y="f31"/>
              </a:cxn>
            </a:cxnLst>
            <a:rect l="f30" t="f42" r="f37" b="f41"/>
            <a:pathLst>
              <a:path w="21600" h="21600">
                <a:moveTo>
                  <a:pt x="f21" y="f8"/>
                </a:moveTo>
                <a:lnTo>
                  <a:pt x="f21" y="f22"/>
                </a:lnTo>
                <a:lnTo>
                  <a:pt x="f7" y="f22"/>
                </a:lnTo>
                <a:lnTo>
                  <a:pt x="f9" y="f7"/>
                </a:lnTo>
                <a:lnTo>
                  <a:pt x="f8" y="f22"/>
                </a:lnTo>
                <a:lnTo>
                  <a:pt x="f28" y="f22"/>
                </a:lnTo>
                <a:lnTo>
                  <a:pt x="f28" y="f8"/>
                </a:lnTo>
                <a:close/>
              </a:path>
            </a:pathLst>
          </a:custGeom>
          <a:solidFill>
            <a:srgbClr val="000000"/>
          </a:solidFill>
          <a:ln w="1904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highlight>
                <a:srgbClr val="000000"/>
              </a:highlight>
              <a:uFillTx/>
              <a:latin typeface="Aptos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5EF05C2D-5810-1427-38F2-F384756EBFCA}"/>
              </a:ext>
            </a:extLst>
          </p:cNvPr>
          <p:cNvSpPr/>
          <p:nvPr/>
        </p:nvSpPr>
        <p:spPr>
          <a:xfrm>
            <a:off x="854168" y="4719895"/>
            <a:ext cx="5410395" cy="175432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0" tIns="0" rIns="0" bIns="0" anchor="ctr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>
                <a:solidFill>
                  <a:srgbClr val="587E94"/>
                </a:solidFill>
                <a:uFillTx/>
                <a:latin typeface="wix-madefor-text-v2"/>
              </a:rPr>
              <a:t>Understanding the body behind behaviour helps professionals:</a:t>
            </a:r>
            <a:endParaRPr lang="en-US" sz="16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>
                <a:solidFill>
                  <a:srgbClr val="587E94"/>
                </a:solidFill>
                <a:uFillTx/>
                <a:latin typeface="wix-madefor-text-v2"/>
              </a:rPr>
              <a:t>respond more calmly in difficult moments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>
                <a:solidFill>
                  <a:srgbClr val="587E94"/>
                </a:solidFill>
                <a:uFillTx/>
                <a:latin typeface="wix-madefor-text-v2"/>
              </a:rPr>
              <a:t>reduce escalation and emotional overload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>
                <a:solidFill>
                  <a:srgbClr val="587E94"/>
                </a:solidFill>
                <a:uFillTx/>
                <a:latin typeface="wix-madefor-text-v2"/>
              </a:rPr>
              <a:t>support regulation before reasoning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>
                <a:solidFill>
                  <a:srgbClr val="587E94"/>
                </a:solidFill>
                <a:uFillTx/>
                <a:latin typeface="wix-madefor-text-v2"/>
              </a:rPr>
              <a:t>build stronger partnerships with families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>
                <a:solidFill>
                  <a:srgbClr val="587E94"/>
                </a:solidFill>
                <a:uFillTx/>
                <a:latin typeface="wix-madefor-text-v2"/>
              </a:rPr>
              <a:t>move from behaviour management to behaviour understanding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283AC3F1-4C89-B4AE-7F33-F9DA0EDE9DD6}"/>
              </a:ext>
            </a:extLst>
          </p:cNvPr>
          <p:cNvSpPr txBox="1"/>
          <p:nvPr/>
        </p:nvSpPr>
        <p:spPr>
          <a:xfrm>
            <a:off x="6566434" y="4719895"/>
            <a:ext cx="5958010" cy="125645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300" b="1" i="0" u="none" strike="noStrike" kern="1200" cap="none" spc="0" baseline="0">
                <a:solidFill>
                  <a:srgbClr val="3A2050"/>
                </a:solidFill>
                <a:uFillTx/>
                <a:latin typeface="Calibri" pitchFamily="34"/>
              </a:rPr>
              <a:t>www.innermeproject.com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C0185-E909-B69F-C1DA-22FEE170F6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9840" y="0"/>
            <a:ext cx="6079255" cy="966347"/>
          </a:xfrm>
        </p:spPr>
        <p:txBody>
          <a:bodyPr>
            <a:normAutofit/>
          </a:bodyPr>
          <a:lstStyle/>
          <a:p>
            <a:r>
              <a:rPr lang="en-US" dirty="0"/>
              <a:t>How you can reach us</a:t>
            </a: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8121D538-AA0E-2C2C-D82D-2D85AA582747}"/>
              </a:ext>
            </a:extLst>
          </p:cNvPr>
          <p:cNvSpPr txBox="1"/>
          <p:nvPr/>
        </p:nvSpPr>
        <p:spPr>
          <a:xfrm>
            <a:off x="2987390" y="2870265"/>
            <a:ext cx="6224156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63D213-AE9F-A8F0-4C56-89FF3755A486}"/>
              </a:ext>
            </a:extLst>
          </p:cNvPr>
          <p:cNvSpPr txBox="1"/>
          <p:nvPr/>
        </p:nvSpPr>
        <p:spPr>
          <a:xfrm>
            <a:off x="599840" y="1017689"/>
            <a:ext cx="914050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Autism  &amp; ADHD</a:t>
            </a:r>
          </a:p>
          <a:p>
            <a:r>
              <a:rPr lang="en-US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www.autismandadhd.org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Annie.clements@autismandadhd.org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Facebook - @autismandadhd1</a:t>
            </a:r>
          </a:p>
          <a:p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If you would like Free trainings on. </a:t>
            </a:r>
          </a:p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’Understanding burnout “ &amp;</a:t>
            </a:r>
          </a:p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‘How to heal from burnout’</a:t>
            </a:r>
          </a:p>
          <a:p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please email me with the email header</a:t>
            </a:r>
          </a:p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‘BURNOUT VIDEOS’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3E9C4-C270-9D82-65A2-CAFDA894F96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Meet Kate </a:t>
            </a:r>
          </a:p>
        </p:txBody>
      </p:sp>
      <p:pic>
        <p:nvPicPr>
          <p:cNvPr id="3" name="Picture Placeholder 5" descr="A person sitting on a white staircase&#10;&#10;AI-generated content may be incorrect.">
            <a:extLst>
              <a:ext uri="{FF2B5EF4-FFF2-40B4-BE49-F238E27FC236}">
                <a16:creationId xmlns:a16="http://schemas.microsoft.com/office/drawing/2014/main" id="{69A2E305-B93C-D020-E2A8-00EF85FA46B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3077" b="13077"/>
          <a:stretch>
            <a:fillRect/>
          </a:stretch>
        </p:blipFill>
        <p:spPr>
          <a:xfrm>
            <a:off x="6092820" y="839858"/>
            <a:ext cx="5259391" cy="517828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6DE38E-F9D4-B40A-7A23-63987EEE45A9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1496845"/>
            <a:ext cx="4596917" cy="4372139"/>
          </a:xfrm>
        </p:spPr>
        <p:txBody>
          <a:bodyPr/>
          <a:lstStyle/>
          <a:p>
            <a:pPr lvl="0">
              <a:lnSpc>
                <a:spcPct val="80000"/>
              </a:lnSpc>
            </a:pPr>
            <a:r>
              <a:rPr lang="en-US" sz="1500">
                <a:cs typeface="Calibri"/>
              </a:rPr>
              <a:t>Kate is a Specialist Occupational Therapist with nearly 20 years’ experience supporting children whose behaviour and needs are often misunderstood.</a:t>
            </a:r>
          </a:p>
          <a:p>
            <a:pPr lvl="0">
              <a:lnSpc>
                <a:spcPct val="80000"/>
              </a:lnSpc>
            </a:pPr>
            <a:r>
              <a:rPr lang="en-US" sz="1500">
                <a:cs typeface="Calibri"/>
              </a:rPr>
              <a:t>Through my work with families, schools, and services, she saw that many behaviour approaches focus on </a:t>
            </a:r>
            <a:r>
              <a:rPr lang="en-US" sz="1500" b="1">
                <a:cs typeface="Calibri"/>
              </a:rPr>
              <a:t>controlling behaviour</a:t>
            </a:r>
            <a:r>
              <a:rPr lang="en-US" sz="1500">
                <a:cs typeface="Calibri"/>
              </a:rPr>
              <a:t>, rather than understanding </a:t>
            </a:r>
            <a:r>
              <a:rPr lang="en-US" sz="1500" b="1">
                <a:cs typeface="Calibri"/>
              </a:rPr>
              <a:t>what the child’s body is communicating</a:t>
            </a:r>
            <a:r>
              <a:rPr lang="en-US" sz="1500">
                <a:cs typeface="Calibri"/>
              </a:rPr>
              <a:t>.</a:t>
            </a:r>
          </a:p>
          <a:p>
            <a:pPr lvl="0">
              <a:lnSpc>
                <a:spcPct val="80000"/>
              </a:lnSpc>
            </a:pPr>
            <a:r>
              <a:rPr lang="en-US" sz="1500">
                <a:cs typeface="Calibri"/>
              </a:rPr>
              <a:t>This led me to create </a:t>
            </a:r>
            <a:r>
              <a:rPr lang="en-US" sz="1500" b="1">
                <a:cs typeface="Calibri"/>
              </a:rPr>
              <a:t>The InnerMe Project, </a:t>
            </a:r>
            <a:r>
              <a:rPr lang="en-US" sz="1500">
                <a:cs typeface="Calibri"/>
              </a:rPr>
              <a:t> an approach that helps professionals and families understand behaviour through the </a:t>
            </a:r>
            <a:r>
              <a:rPr lang="en-US" sz="1500" b="1">
                <a:cs typeface="Calibri"/>
              </a:rPr>
              <a:t>nervous system, sensory processing, and interoception</a:t>
            </a:r>
            <a:r>
              <a:rPr lang="en-US" sz="1500">
                <a:cs typeface="Calibri"/>
              </a:rPr>
              <a:t>.</a:t>
            </a:r>
          </a:p>
          <a:p>
            <a:pPr lvl="0">
              <a:lnSpc>
                <a:spcPct val="80000"/>
              </a:lnSpc>
            </a:pPr>
            <a:r>
              <a:rPr lang="en-US" sz="1500">
                <a:cs typeface="Calibri"/>
              </a:rPr>
              <a:t>Kate’s mission is to help services shift:</a:t>
            </a:r>
          </a:p>
          <a:p>
            <a:pPr lvl="0">
              <a:lnSpc>
                <a:spcPct val="80000"/>
              </a:lnSpc>
            </a:pPr>
            <a:r>
              <a:rPr lang="en-US" sz="1500">
                <a:cs typeface="Calibri"/>
              </a:rPr>
              <a:t>• From </a:t>
            </a:r>
            <a:r>
              <a:rPr lang="en-US" sz="1500" b="1">
                <a:cs typeface="Calibri"/>
              </a:rPr>
              <a:t>compliance to connection</a:t>
            </a:r>
            <a:br>
              <a:rPr lang="en-US" sz="1500" b="1">
                <a:cs typeface="Calibri"/>
              </a:rPr>
            </a:br>
            <a:r>
              <a:rPr lang="en-US" sz="1500" b="1">
                <a:cs typeface="Calibri"/>
              </a:rPr>
              <a:t>• From punishment to nervous system support</a:t>
            </a:r>
            <a:br>
              <a:rPr lang="en-US" sz="1500" b="1">
                <a:cs typeface="Calibri"/>
              </a:rPr>
            </a:br>
            <a:r>
              <a:rPr lang="en-US" sz="1500" b="1">
                <a:cs typeface="Calibri"/>
              </a:rPr>
              <a:t>• From “fixing behaviour” to understanding the body behind it</a:t>
            </a:r>
            <a:endParaRPr lang="en-US" sz="1500">
              <a:cs typeface="Calibri"/>
            </a:endParaRPr>
          </a:p>
          <a:p>
            <a:pPr lvl="0">
              <a:lnSpc>
                <a:spcPct val="80000"/>
              </a:lnSpc>
            </a:pPr>
            <a:r>
              <a:rPr lang="en-US" sz="1500">
                <a:cs typeface="Calibri"/>
              </a:rPr>
              <a:t>Because when we understand the body first,</a:t>
            </a:r>
            <a:br>
              <a:rPr lang="en-US" sz="1500">
                <a:cs typeface="Calibri"/>
              </a:rPr>
            </a:br>
            <a:r>
              <a:rPr lang="en-US" sz="1500">
                <a:cs typeface="Calibri"/>
              </a:rPr>
              <a:t>behaviour finally starts to make sense.</a:t>
            </a:r>
          </a:p>
          <a:p>
            <a:pPr lvl="0">
              <a:lnSpc>
                <a:spcPct val="80000"/>
              </a:lnSpc>
            </a:pPr>
            <a:endParaRPr lang="en-US" sz="1500">
              <a:cs typeface="Calibri"/>
            </a:endParaRPr>
          </a:p>
          <a:p>
            <a:pPr lvl="0">
              <a:lnSpc>
                <a:spcPct val="80000"/>
              </a:lnSpc>
            </a:pPr>
            <a:endParaRPr lang="en-US" sz="1500"/>
          </a:p>
          <a:p>
            <a:pPr lvl="0">
              <a:lnSpc>
                <a:spcPct val="80000"/>
              </a:lnSpc>
            </a:pPr>
            <a:endParaRPr lang="en-GB" sz="900">
              <a:solidFill>
                <a:srgbClr val="222222"/>
              </a:solidFill>
              <a:latin typeface="Arial"/>
              <a:cs typeface="Arial"/>
            </a:endParaRPr>
          </a:p>
          <a:p>
            <a:pPr lvl="0">
              <a:lnSpc>
                <a:spcPct val="80000"/>
              </a:lnSpc>
            </a:pPr>
            <a:endParaRPr lang="en-US" sz="1500">
              <a:cs typeface="Calibri"/>
            </a:endParaRPr>
          </a:p>
        </p:txBody>
      </p:sp>
      <p:pic>
        <p:nvPicPr>
          <p:cNvPr id="5" name="Picture 2" descr="A close up of a logo&#10;&#10;AI-generated content may be incorrect.">
            <a:extLst>
              <a:ext uri="{FF2B5EF4-FFF2-40B4-BE49-F238E27FC236}">
                <a16:creationId xmlns:a16="http://schemas.microsoft.com/office/drawing/2014/main" id="{D6E5924F-159E-6B8C-5602-CE78BFDFF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345" y="5531470"/>
            <a:ext cx="4521195" cy="96520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1B4A9792-235A-0F3C-3849-3B4C63B7A556}"/>
              </a:ext>
            </a:extLst>
          </p:cNvPr>
          <p:cNvSpPr txBox="1"/>
          <p:nvPr/>
        </p:nvSpPr>
        <p:spPr>
          <a:xfrm>
            <a:off x="1623105" y="2873739"/>
            <a:ext cx="8556168" cy="11079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What if behaviour isn’t a choice?</a:t>
            </a:r>
            <a:endParaRPr lang="en-US" sz="4800" b="0" i="0" u="none" strike="noStrike" kern="1200" cap="none" spc="0" baseline="0">
              <a:solidFill>
                <a:srgbClr val="3A205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3A205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05BA97-D2B9-65A7-510B-0137B87E3CE7}"/>
              </a:ext>
            </a:extLst>
          </p:cNvPr>
          <p:cNvSpPr txBox="1"/>
          <p:nvPr/>
        </p:nvSpPr>
        <p:spPr>
          <a:xfrm>
            <a:off x="1013612" y="2494382"/>
            <a:ext cx="9181325" cy="1754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</a:rPr>
              <a:t>Interoception = body signals inside us</a:t>
            </a: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</a:rPr>
              <a:t>Sensory load fills the body all day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</a:rPr>
              <a:t>Stress lives in muscles, heart, breath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</a:rPr>
              <a:t>Poor sensory motor skills can cause fatigue, frustrations and avoidance. 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</a:rPr>
              <a:t>A tired body cannot regulate behaviour</a:t>
            </a: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A670203C-A8DE-0828-43A6-E892E0977FD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>
                <a:latin typeface="Calibri"/>
                <a:cs typeface="Calibri"/>
              </a:rPr>
              <a:t>The body drives behaviour</a:t>
            </a:r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F8B46-921E-43E4-24C9-1FD32CC121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2592" y="561770"/>
            <a:ext cx="10515600" cy="966347"/>
          </a:xfrm>
        </p:spPr>
        <p:txBody>
          <a:bodyPr/>
          <a:lstStyle/>
          <a:p>
            <a:pPr lvl="0"/>
            <a:r>
              <a:rPr lang="en-US"/>
              <a:t>3 faces of Emotional Overwhelm</a:t>
            </a:r>
          </a:p>
        </p:txBody>
      </p:sp>
      <p:pic>
        <p:nvPicPr>
          <p:cNvPr id="3" name="Content Placeholder 4" descr="A group of green emojis&#10;&#10;AI-generated content may be incorrect.">
            <a:extLst>
              <a:ext uri="{FF2B5EF4-FFF2-40B4-BE49-F238E27FC236}">
                <a16:creationId xmlns:a16="http://schemas.microsoft.com/office/drawing/2014/main" id="{32676C82-04A8-7976-5FAA-EF44E1149A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6307" y="1726295"/>
            <a:ext cx="8168152" cy="4055647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EE247B6A-5D63-72A0-EDD0-FF57FE97A5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93639" y="2542617"/>
            <a:ext cx="3254898" cy="886382"/>
          </a:xfrm>
        </p:spPr>
        <p:txBody>
          <a:bodyPr anchorCtr="1">
            <a:normAutofit fontScale="90000"/>
          </a:bodyPr>
          <a:lstStyle/>
          <a:p>
            <a:pPr lvl="0" algn="ctr"/>
            <a:r>
              <a:rPr lang="en-US" sz="4000">
                <a:latin typeface="Calibri"/>
                <a:cs typeface="Calibri"/>
              </a:rPr>
              <a:t>The 4 Pillars underneath Behaviour</a:t>
            </a:r>
            <a:endParaRPr lang="en-US" sz="4000">
              <a:cs typeface="Calibri"/>
            </a:endParaRPr>
          </a:p>
        </p:txBody>
      </p:sp>
      <p:grpSp>
        <p:nvGrpSpPr>
          <p:cNvPr id="3" name="Diagram 9">
            <a:extLst>
              <a:ext uri="{FF2B5EF4-FFF2-40B4-BE49-F238E27FC236}">
                <a16:creationId xmlns:a16="http://schemas.microsoft.com/office/drawing/2014/main" id="{1B97EA9B-8BC3-E1CD-B6CF-2F46AA1EAE63}"/>
              </a:ext>
            </a:extLst>
          </p:cNvPr>
          <p:cNvGrpSpPr/>
          <p:nvPr/>
        </p:nvGrpSpPr>
        <p:grpSpPr>
          <a:xfrm>
            <a:off x="2514298" y="316995"/>
            <a:ext cx="2875284" cy="5967639"/>
            <a:chOff x="2514298" y="316995"/>
            <a:chExt cx="2875284" cy="5967639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996A47B-D082-B5D6-86C0-C4CD49B75B2E}"/>
                </a:ext>
              </a:extLst>
            </p:cNvPr>
            <p:cNvSpPr/>
            <p:nvPr/>
          </p:nvSpPr>
          <p:spPr>
            <a:xfrm>
              <a:off x="3139418" y="316995"/>
              <a:ext cx="2250164" cy="225040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50169"/>
                <a:gd name="f7" fmla="val 2250398"/>
                <a:gd name="f8" fmla="+- 0 0 15094315"/>
                <a:gd name="f9" fmla="val 157737"/>
                <a:gd name="f10" fmla="val 1125199"/>
                <a:gd name="f11" fmla="val 967348"/>
                <a:gd name="f12" fmla="val 967462"/>
                <a:gd name="f13" fmla="val 15450394"/>
                <a:gd name="f14" fmla="val 1323697"/>
                <a:gd name="f15" fmla="val 2220936"/>
                <a:gd name="f16" fmla="val 1065646"/>
                <a:gd name="f17" fmla="val 1967031"/>
                <a:gd name="f18" fmla="val 1363317"/>
                <a:gd name="f19" fmla="val 1659791"/>
                <a:gd name="f20" fmla="val 1352807"/>
                <a:gd name="f21" fmla="val 1808641"/>
                <a:gd name="f22" fmla="val 720279"/>
                <a:gd name="f23" fmla="val 720394"/>
                <a:gd name="f24" fmla="val 4294315"/>
                <a:gd name="f25" fmla="+- 0 0 -180"/>
                <a:gd name="f26" fmla="+- 0 0 -184"/>
                <a:gd name="f27" fmla="+- 0 0 -274"/>
                <a:gd name="f28" fmla="+- 0 0 -364"/>
                <a:gd name="f29" fmla="*/ f3 1 2250169"/>
                <a:gd name="f30" fmla="*/ f4 1 2250398"/>
                <a:gd name="f31" fmla="+- f7 0 f5"/>
                <a:gd name="f32" fmla="+- f6 0 f5"/>
                <a:gd name="f33" fmla="*/ f25 f0 1"/>
                <a:gd name="f34" fmla="*/ f26 f0 1"/>
                <a:gd name="f35" fmla="*/ f27 f0 1"/>
                <a:gd name="f36" fmla="*/ f28 f0 1"/>
                <a:gd name="f37" fmla="*/ f32 1 2250169"/>
                <a:gd name="f38" fmla="*/ f31 1 2250398"/>
                <a:gd name="f39" fmla="*/ f33 1 f2"/>
                <a:gd name="f40" fmla="*/ f34 1 f2"/>
                <a:gd name="f41" fmla="*/ f35 1 f2"/>
                <a:gd name="f42" fmla="*/ f36 1 f2"/>
                <a:gd name="f43" fmla="*/ 281271 1 f37"/>
                <a:gd name="f44" fmla="*/ 1125199 1 f38"/>
                <a:gd name="f45" fmla="*/ 1323697 1 f37"/>
                <a:gd name="f46" fmla="*/ 2220936 1 f38"/>
                <a:gd name="f47" fmla="*/ 1065646 1 f37"/>
                <a:gd name="f48" fmla="*/ 1967031 1 f38"/>
                <a:gd name="f49" fmla="*/ 1363317 1 f37"/>
                <a:gd name="f50" fmla="*/ 1659791 1 f38"/>
                <a:gd name="f51" fmla="*/ 441066 1 f37"/>
                <a:gd name="f52" fmla="*/ 1809103 1 f37"/>
                <a:gd name="f53" fmla="*/ 441100 1 f38"/>
                <a:gd name="f54" fmla="*/ 1809298 1 f38"/>
                <a:gd name="f55" fmla="+- f39 0 f1"/>
                <a:gd name="f56" fmla="+- f40 0 f1"/>
                <a:gd name="f57" fmla="+- f41 0 f1"/>
                <a:gd name="f58" fmla="+- f42 0 f1"/>
                <a:gd name="f59" fmla="*/ f51 f29 1"/>
                <a:gd name="f60" fmla="*/ f52 f29 1"/>
                <a:gd name="f61" fmla="*/ f54 f30 1"/>
                <a:gd name="f62" fmla="*/ f53 f30 1"/>
                <a:gd name="f63" fmla="*/ f43 f29 1"/>
                <a:gd name="f64" fmla="*/ f44 f30 1"/>
                <a:gd name="f65" fmla="*/ f45 f29 1"/>
                <a:gd name="f66" fmla="*/ f46 f30 1"/>
                <a:gd name="f67" fmla="*/ f47 f29 1"/>
                <a:gd name="f68" fmla="*/ f48 f30 1"/>
                <a:gd name="f69" fmla="*/ f49 f29 1"/>
                <a:gd name="f70" fmla="*/ f5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5">
                  <a:pos x="f63" y="f64"/>
                </a:cxn>
                <a:cxn ang="f56">
                  <a:pos x="f65" y="f66"/>
                </a:cxn>
                <a:cxn ang="f57">
                  <a:pos x="f67" y="f68"/>
                </a:cxn>
                <a:cxn ang="f58">
                  <a:pos x="f69" y="f70"/>
                </a:cxn>
              </a:cxnLst>
              <a:rect l="f59" t="f62" r="f60" b="f61"/>
              <a:pathLst>
                <a:path w="2250169" h="2250398">
                  <a:moveTo>
                    <a:pt x="f9" y="f10"/>
                  </a:moveTo>
                  <a:arcTo wR="f11" hR="f12" stAng="f0" swAng="f13"/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arcTo wR="f22" hR="f23" stAng="f24" swAng="f8"/>
                  <a:close/>
                </a:path>
              </a:pathLst>
            </a:custGeom>
            <a:solidFill>
              <a:srgbClr val="0F9ED5"/>
            </a:solidFill>
            <a:ln w="19046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6810798-F288-040D-D69C-D98C5B141515}"/>
                </a:ext>
              </a:extLst>
            </p:cNvPr>
            <p:cNvSpPr/>
            <p:nvPr/>
          </p:nvSpPr>
          <p:spPr>
            <a:xfrm>
              <a:off x="3636221" y="1131579"/>
              <a:ext cx="1255718" cy="6277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55722"/>
                <a:gd name="f7" fmla="val 627796"/>
                <a:gd name="f8" fmla="+- 0 0 -90"/>
                <a:gd name="f9" fmla="*/ f3 1 1255722"/>
                <a:gd name="f10" fmla="*/ f4 1 627796"/>
                <a:gd name="f11" fmla="+- f7 0 f5"/>
                <a:gd name="f12" fmla="+- f6 0 f5"/>
                <a:gd name="f13" fmla="*/ f8 f0 1"/>
                <a:gd name="f14" fmla="*/ f12 1 1255722"/>
                <a:gd name="f15" fmla="*/ f11 1 627796"/>
                <a:gd name="f16" fmla="*/ 0 f12 1"/>
                <a:gd name="f17" fmla="*/ 0 f11 1"/>
                <a:gd name="f18" fmla="*/ 1255722 f12 1"/>
                <a:gd name="f19" fmla="*/ 627796 f11 1"/>
                <a:gd name="f20" fmla="*/ f13 1 f2"/>
                <a:gd name="f21" fmla="*/ f16 1 1255722"/>
                <a:gd name="f22" fmla="*/ f17 1 627796"/>
                <a:gd name="f23" fmla="*/ f18 1 1255722"/>
                <a:gd name="f24" fmla="*/ f19 1 627796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1255722" h="627796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13972" tIns="13972" rIns="13972" bIns="13972" anchor="ctr" anchorCtr="1" compatLnSpc="1">
              <a:noAutofit/>
            </a:bodyPr>
            <a:lstStyle/>
            <a:p>
              <a:pPr marL="0" marR="0" lvl="0" indent="0" algn="ctr" defTabSz="977895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9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2200" b="0" i="0" u="none" strike="noStrike" kern="1200" cap="none" spc="0" baseline="0">
                  <a:solidFill>
                    <a:srgbClr val="FFFFFF"/>
                  </a:solidFill>
                  <a:uFillTx/>
                  <a:latin typeface="Aptos"/>
                </a:rPr>
                <a:t>Safety </a:t>
              </a: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2AB6E4C-98C2-9A30-2DF1-15E5D2524A4B}"/>
                </a:ext>
              </a:extLst>
            </p:cNvPr>
            <p:cNvSpPr/>
            <p:nvPr/>
          </p:nvSpPr>
          <p:spPr>
            <a:xfrm>
              <a:off x="2514298" y="1610176"/>
              <a:ext cx="2250164" cy="225040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50169"/>
                <a:gd name="f7" fmla="val 2250398"/>
                <a:gd name="f8" fmla="val 18900000"/>
                <a:gd name="f9" fmla="+- 0 0 12394315"/>
                <a:gd name="f10" fmla="val 1809143"/>
                <a:gd name="f11" fmla="val 441140"/>
                <a:gd name="f12" fmla="val 1634439"/>
                <a:gd name="f13" fmla="val 615844"/>
                <a:gd name="f14" fmla="val 720279"/>
                <a:gd name="f15" fmla="val 720394"/>
                <a:gd name="f16" fmla="val 886852"/>
                <a:gd name="f17" fmla="val 1659791"/>
                <a:gd name="f18" fmla="val 1184523"/>
                <a:gd name="f19" fmla="val 1967031"/>
                <a:gd name="f20" fmla="val 926472"/>
                <a:gd name="f21" fmla="val 2220936"/>
                <a:gd name="f22" fmla="val 915797"/>
                <a:gd name="f23" fmla="val 2069747"/>
                <a:gd name="f24" fmla="val 967348"/>
                <a:gd name="f25" fmla="val 967462"/>
                <a:gd name="f26" fmla="val 6149605"/>
                <a:gd name="f27" fmla="val 12750395"/>
                <a:gd name="f28" fmla="+- 0 0 -495"/>
                <a:gd name="f29" fmla="+- 0 0 -175"/>
                <a:gd name="f30" fmla="+- 0 0 -85"/>
                <a:gd name="f31" fmla="+- 0 0 -355"/>
                <a:gd name="f32" fmla="*/ f3 1 2250169"/>
                <a:gd name="f33" fmla="*/ f4 1 2250398"/>
                <a:gd name="f34" fmla="+- f7 0 f5"/>
                <a:gd name="f35" fmla="+- f6 0 f5"/>
                <a:gd name="f36" fmla="*/ f28 f0 1"/>
                <a:gd name="f37" fmla="*/ f29 f0 1"/>
                <a:gd name="f38" fmla="*/ f30 f0 1"/>
                <a:gd name="f39" fmla="*/ f31 f0 1"/>
                <a:gd name="f40" fmla="*/ f35 1 2250169"/>
                <a:gd name="f41" fmla="*/ f34 1 2250398"/>
                <a:gd name="f42" fmla="*/ f36 1 f2"/>
                <a:gd name="f43" fmla="*/ f37 1 f2"/>
                <a:gd name="f44" fmla="*/ f38 1 f2"/>
                <a:gd name="f45" fmla="*/ f39 1 f2"/>
                <a:gd name="f46" fmla="*/ 1721791 1 f40"/>
                <a:gd name="f47" fmla="*/ 528492 1 f41"/>
                <a:gd name="f48" fmla="*/ 926472 1 f40"/>
                <a:gd name="f49" fmla="*/ 2220936 1 f41"/>
                <a:gd name="f50" fmla="*/ 1184523 1 f40"/>
                <a:gd name="f51" fmla="*/ 1967031 1 f41"/>
                <a:gd name="f52" fmla="*/ 886852 1 f40"/>
                <a:gd name="f53" fmla="*/ 1659791 1 f41"/>
                <a:gd name="f54" fmla="*/ 441066 1 f40"/>
                <a:gd name="f55" fmla="*/ 1809103 1 f40"/>
                <a:gd name="f56" fmla="*/ 441100 1 f41"/>
                <a:gd name="f57" fmla="*/ 1809298 1 f41"/>
                <a:gd name="f58" fmla="+- f42 0 f1"/>
                <a:gd name="f59" fmla="+- f43 0 f1"/>
                <a:gd name="f60" fmla="+- f44 0 f1"/>
                <a:gd name="f61" fmla="+- f45 0 f1"/>
                <a:gd name="f62" fmla="*/ f54 f32 1"/>
                <a:gd name="f63" fmla="*/ f55 f32 1"/>
                <a:gd name="f64" fmla="*/ f57 f33 1"/>
                <a:gd name="f65" fmla="*/ f56 f33 1"/>
                <a:gd name="f66" fmla="*/ f46 f32 1"/>
                <a:gd name="f67" fmla="*/ f47 f33 1"/>
                <a:gd name="f68" fmla="*/ f48 f32 1"/>
                <a:gd name="f69" fmla="*/ f49 f33 1"/>
                <a:gd name="f70" fmla="*/ f50 f32 1"/>
                <a:gd name="f71" fmla="*/ f51 f33 1"/>
                <a:gd name="f72" fmla="*/ f52 f32 1"/>
                <a:gd name="f73" fmla="*/ f5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8">
                  <a:pos x="f66" y="f67"/>
                </a:cxn>
                <a:cxn ang="f59">
                  <a:pos x="f68" y="f69"/>
                </a:cxn>
                <a:cxn ang="f60">
                  <a:pos x="f70" y="f71"/>
                </a:cxn>
                <a:cxn ang="f61">
                  <a:pos x="f72" y="f73"/>
                </a:cxn>
              </a:cxnLst>
              <a:rect l="f62" t="f65" r="f63" b="f64"/>
              <a:pathLst>
                <a:path w="2250169" h="2250398">
                  <a:moveTo>
                    <a:pt x="f10" y="f11"/>
                  </a:moveTo>
                  <a:lnTo>
                    <a:pt x="f12" y="f13"/>
                  </a:lnTo>
                  <a:arcTo wR="f14" hR="f15" stAng="f8" swAng="f9"/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arcTo wR="f24" hR="f25" stAng="f26" swAng="f27"/>
                  <a:close/>
                </a:path>
              </a:pathLst>
            </a:custGeom>
            <a:solidFill>
              <a:srgbClr val="192CC3"/>
            </a:solidFill>
            <a:ln w="19046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8EC66F8-9928-1FDB-AAF8-45DD9540A9DA}"/>
                </a:ext>
              </a:extLst>
            </p:cNvPr>
            <p:cNvSpPr/>
            <p:nvPr/>
          </p:nvSpPr>
          <p:spPr>
            <a:xfrm>
              <a:off x="3008568" y="2427146"/>
              <a:ext cx="1255718" cy="6277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55722"/>
                <a:gd name="f7" fmla="val 627796"/>
                <a:gd name="f8" fmla="+- 0 0 -90"/>
                <a:gd name="f9" fmla="*/ f3 1 1255722"/>
                <a:gd name="f10" fmla="*/ f4 1 627796"/>
                <a:gd name="f11" fmla="+- f7 0 f5"/>
                <a:gd name="f12" fmla="+- f6 0 f5"/>
                <a:gd name="f13" fmla="*/ f8 f0 1"/>
                <a:gd name="f14" fmla="*/ f12 1 1255722"/>
                <a:gd name="f15" fmla="*/ f11 1 627796"/>
                <a:gd name="f16" fmla="*/ 0 f12 1"/>
                <a:gd name="f17" fmla="*/ 0 f11 1"/>
                <a:gd name="f18" fmla="*/ 1255722 f12 1"/>
                <a:gd name="f19" fmla="*/ 627796 f11 1"/>
                <a:gd name="f20" fmla="*/ f13 1 f2"/>
                <a:gd name="f21" fmla="*/ f16 1 1255722"/>
                <a:gd name="f22" fmla="*/ f17 1 627796"/>
                <a:gd name="f23" fmla="*/ f18 1 1255722"/>
                <a:gd name="f24" fmla="*/ f19 1 627796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1255722" h="627796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13972" tIns="13972" rIns="13972" bIns="13972" anchor="ctr" anchorCtr="1" compatLnSpc="1">
              <a:noAutofit/>
            </a:bodyPr>
            <a:lstStyle/>
            <a:p>
              <a:pPr marL="0" marR="0" lvl="0" indent="0" algn="ctr" defTabSz="977895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9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2200" b="0" i="0" u="none" strike="noStrike" kern="1200" cap="none" spc="0" baseline="0">
                  <a:solidFill>
                    <a:srgbClr val="FFFFFF"/>
                  </a:solidFill>
                  <a:uFillTx/>
                  <a:latin typeface="Aptos"/>
                </a:rPr>
                <a:t>Body</a:t>
              </a: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DDF04FE-4E47-C5BA-1FA8-799B3453B8CD}"/>
                </a:ext>
              </a:extLst>
            </p:cNvPr>
            <p:cNvSpPr/>
            <p:nvPr/>
          </p:nvSpPr>
          <p:spPr>
            <a:xfrm>
              <a:off x="3139418" y="2908139"/>
              <a:ext cx="2250164" cy="225040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50169"/>
                <a:gd name="f7" fmla="val 2250398"/>
                <a:gd name="f8" fmla="val 13500000"/>
                <a:gd name="f9" fmla="+- 0 0 12394315"/>
                <a:gd name="f10" fmla="val 441026"/>
                <a:gd name="f11" fmla="val 441140"/>
                <a:gd name="f12" fmla="val 967348"/>
                <a:gd name="f13" fmla="val 967462"/>
                <a:gd name="f14" fmla="val 12750395"/>
                <a:gd name="f15" fmla="val 1323697"/>
                <a:gd name="f16" fmla="val 2220936"/>
                <a:gd name="f17" fmla="val 1065646"/>
                <a:gd name="f18" fmla="val 1967031"/>
                <a:gd name="f19" fmla="val 1363317"/>
                <a:gd name="f20" fmla="val 1659791"/>
                <a:gd name="f21" fmla="val 1352807"/>
                <a:gd name="f22" fmla="val 1808641"/>
                <a:gd name="f23" fmla="val 720279"/>
                <a:gd name="f24" fmla="val 720394"/>
                <a:gd name="f25" fmla="val 4294315"/>
                <a:gd name="f26" fmla="+- 0 0 -225"/>
                <a:gd name="f27" fmla="+- 0 0 -184"/>
                <a:gd name="f28" fmla="+- 0 0 -274"/>
                <a:gd name="f29" fmla="+- 0 0 -364"/>
                <a:gd name="f30" fmla="*/ f3 1 2250169"/>
                <a:gd name="f31" fmla="*/ f4 1 2250398"/>
                <a:gd name="f32" fmla="+- f7 0 f5"/>
                <a:gd name="f33" fmla="+- f6 0 f5"/>
                <a:gd name="f34" fmla="*/ f26 f0 1"/>
                <a:gd name="f35" fmla="*/ f27 f0 1"/>
                <a:gd name="f36" fmla="*/ f28 f0 1"/>
                <a:gd name="f37" fmla="*/ f29 f0 1"/>
                <a:gd name="f38" fmla="*/ f33 1 2250169"/>
                <a:gd name="f39" fmla="*/ f32 1 2250398"/>
                <a:gd name="f40" fmla="*/ f34 1 f2"/>
                <a:gd name="f41" fmla="*/ f35 1 f2"/>
                <a:gd name="f42" fmla="*/ f36 1 f2"/>
                <a:gd name="f43" fmla="*/ f37 1 f2"/>
                <a:gd name="f44" fmla="*/ 528378 1 f38"/>
                <a:gd name="f45" fmla="*/ 528492 1 f39"/>
                <a:gd name="f46" fmla="*/ 1323697 1 f38"/>
                <a:gd name="f47" fmla="*/ 2220936 1 f39"/>
                <a:gd name="f48" fmla="*/ 1065646 1 f38"/>
                <a:gd name="f49" fmla="*/ 1967031 1 f39"/>
                <a:gd name="f50" fmla="*/ 1363317 1 f38"/>
                <a:gd name="f51" fmla="*/ 1659791 1 f39"/>
                <a:gd name="f52" fmla="*/ 441066 1 f38"/>
                <a:gd name="f53" fmla="*/ 1809103 1 f38"/>
                <a:gd name="f54" fmla="*/ 441100 1 f39"/>
                <a:gd name="f55" fmla="*/ 1809298 1 f39"/>
                <a:gd name="f56" fmla="+- f40 0 f1"/>
                <a:gd name="f57" fmla="+- f41 0 f1"/>
                <a:gd name="f58" fmla="+- f42 0 f1"/>
                <a:gd name="f59" fmla="+- f43 0 f1"/>
                <a:gd name="f60" fmla="*/ f52 f30 1"/>
                <a:gd name="f61" fmla="*/ f53 f30 1"/>
                <a:gd name="f62" fmla="*/ f55 f31 1"/>
                <a:gd name="f63" fmla="*/ f54 f31 1"/>
                <a:gd name="f64" fmla="*/ f44 f30 1"/>
                <a:gd name="f65" fmla="*/ f45 f31 1"/>
                <a:gd name="f66" fmla="*/ f46 f30 1"/>
                <a:gd name="f67" fmla="*/ f47 f31 1"/>
                <a:gd name="f68" fmla="*/ f48 f30 1"/>
                <a:gd name="f69" fmla="*/ f49 f31 1"/>
                <a:gd name="f70" fmla="*/ f50 f30 1"/>
                <a:gd name="f71" fmla="*/ f5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6">
                  <a:pos x="f64" y="f65"/>
                </a:cxn>
                <a:cxn ang="f57">
                  <a:pos x="f66" y="f67"/>
                </a:cxn>
                <a:cxn ang="f58">
                  <a:pos x="f68" y="f69"/>
                </a:cxn>
                <a:cxn ang="f59">
                  <a:pos x="f70" y="f71"/>
                </a:cxn>
              </a:cxnLst>
              <a:rect l="f60" t="f63" r="f61" b="f62"/>
              <a:pathLst>
                <a:path w="2250169" h="2250398">
                  <a:moveTo>
                    <a:pt x="f10" y="f11"/>
                  </a:moveTo>
                  <a:arcTo wR="f12" hR="f13" stAng="f8" swAng="f14"/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arcTo wR="f23" hR="f24" stAng="f25" swAng="f9"/>
                  <a:close/>
                </a:path>
              </a:pathLst>
            </a:custGeom>
            <a:solidFill>
              <a:srgbClr val="6A22B1"/>
            </a:solidFill>
            <a:ln w="19046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5529B2E-8689-9F1F-1A54-0E89F38F1FA1}"/>
                </a:ext>
              </a:extLst>
            </p:cNvPr>
            <p:cNvSpPr/>
            <p:nvPr/>
          </p:nvSpPr>
          <p:spPr>
            <a:xfrm>
              <a:off x="3636221" y="3722723"/>
              <a:ext cx="1255718" cy="6277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55722"/>
                <a:gd name="f7" fmla="val 627796"/>
                <a:gd name="f8" fmla="+- 0 0 -90"/>
                <a:gd name="f9" fmla="*/ f3 1 1255722"/>
                <a:gd name="f10" fmla="*/ f4 1 627796"/>
                <a:gd name="f11" fmla="+- f7 0 f5"/>
                <a:gd name="f12" fmla="+- f6 0 f5"/>
                <a:gd name="f13" fmla="*/ f8 f0 1"/>
                <a:gd name="f14" fmla="*/ f12 1 1255722"/>
                <a:gd name="f15" fmla="*/ f11 1 627796"/>
                <a:gd name="f16" fmla="*/ 0 f12 1"/>
                <a:gd name="f17" fmla="*/ 0 f11 1"/>
                <a:gd name="f18" fmla="*/ 1255722 f12 1"/>
                <a:gd name="f19" fmla="*/ 627796 f11 1"/>
                <a:gd name="f20" fmla="*/ f13 1 f2"/>
                <a:gd name="f21" fmla="*/ f16 1 1255722"/>
                <a:gd name="f22" fmla="*/ f17 1 627796"/>
                <a:gd name="f23" fmla="*/ f18 1 1255722"/>
                <a:gd name="f24" fmla="*/ f19 1 627796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1255722" h="627796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13972" tIns="13972" rIns="13972" bIns="13972" anchor="ctr" anchorCtr="1" compatLnSpc="1">
              <a:noAutofit/>
            </a:bodyPr>
            <a:lstStyle/>
            <a:p>
              <a:pPr marL="0" marR="0" lvl="0" indent="0" algn="ctr" defTabSz="977895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9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2200" b="0" i="0" u="none" strike="noStrike" kern="1200" cap="none" spc="0" baseline="0">
                  <a:solidFill>
                    <a:srgbClr val="FFFFFF"/>
                  </a:solidFill>
                  <a:uFillTx/>
                  <a:latin typeface="Aptos"/>
                </a:rPr>
                <a:t>Brain 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E1111C7-18E9-424E-6DA7-AD1552C5B057}"/>
                </a:ext>
              </a:extLst>
            </p:cNvPr>
            <p:cNvSpPr/>
            <p:nvPr/>
          </p:nvSpPr>
          <p:spPr>
            <a:xfrm>
              <a:off x="2674693" y="4350523"/>
              <a:ext cx="1933178" cy="1934111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270"/>
                <a:gd name="f11" fmla="val 225"/>
                <a:gd name="f12" fmla="val 12740"/>
                <a:gd name="f13" fmla="+- 0 0 0"/>
                <a:gd name="f14" fmla="+- 0 0 -495"/>
                <a:gd name="f15" fmla="+- 0 0 -247"/>
                <a:gd name="f16" fmla="abs f4"/>
                <a:gd name="f17" fmla="abs f5"/>
                <a:gd name="f18" fmla="abs f6"/>
                <a:gd name="f19" fmla="+- 0 0 f10"/>
                <a:gd name="f20" fmla="+- 0 0 f11"/>
                <a:gd name="f21" fmla="*/ f13 f0 1"/>
                <a:gd name="f22" fmla="*/ f14 f0 1"/>
                <a:gd name="f23" fmla="*/ f15 f0 1"/>
                <a:gd name="f24" fmla="?: f16 f4 1"/>
                <a:gd name="f25" fmla="?: f17 f5 1"/>
                <a:gd name="f26" fmla="?: f18 f6 1"/>
                <a:gd name="f27" fmla="*/ f19 f0 1"/>
                <a:gd name="f28" fmla="*/ f20 f0 1"/>
                <a:gd name="f29" fmla="*/ f21 1 f3"/>
                <a:gd name="f30" fmla="*/ f22 1 f3"/>
                <a:gd name="f31" fmla="*/ f23 1 f3"/>
                <a:gd name="f32" fmla="*/ f24 1 21600"/>
                <a:gd name="f33" fmla="*/ f25 1 21600"/>
                <a:gd name="f34" fmla="*/ 21600 f24 1"/>
                <a:gd name="f35" fmla="*/ 21600 f25 1"/>
                <a:gd name="f36" fmla="*/ f27 1 f3"/>
                <a:gd name="f37" fmla="*/ f28 1 f3"/>
                <a:gd name="f38" fmla="+- f29 0 f1"/>
                <a:gd name="f39" fmla="+- f30 0 f1"/>
                <a:gd name="f40" fmla="+- f31 0 f1"/>
                <a:gd name="f41" fmla="min f33 f32"/>
                <a:gd name="f42" fmla="*/ f34 1 f26"/>
                <a:gd name="f43" fmla="*/ f35 1 f26"/>
                <a:gd name="f44" fmla="+- f36 0 f1"/>
                <a:gd name="f45" fmla="+- f37 0 f1"/>
                <a:gd name="f46" fmla="val f42"/>
                <a:gd name="f47" fmla="val f43"/>
                <a:gd name="f48" fmla="+- 0 0 f44"/>
                <a:gd name="f49" fmla="+- 0 0 f45"/>
                <a:gd name="f50" fmla="+- f47 0 f7"/>
                <a:gd name="f51" fmla="+- f46 0 f7"/>
                <a:gd name="f52" fmla="+- f49 0 f48"/>
                <a:gd name="f53" fmla="+- f48 f1 0"/>
                <a:gd name="f54" fmla="+- f49 f1 0"/>
                <a:gd name="f55" fmla="+- 21600000 0 f48"/>
                <a:gd name="f56" fmla="+- f1 0 f48"/>
                <a:gd name="f57" fmla="+- 27000000 0 f48"/>
                <a:gd name="f58" fmla="+- f0 0 f48"/>
                <a:gd name="f59" fmla="+- 32400000 0 f48"/>
                <a:gd name="f60" fmla="+- f2 0 f48"/>
                <a:gd name="f61" fmla="+- 37800000 0 f48"/>
                <a:gd name="f62" fmla="*/ f50 1 2"/>
                <a:gd name="f63" fmla="*/ f51 1 2"/>
                <a:gd name="f64" fmla="min f51 f50"/>
                <a:gd name="f65" fmla="+- f52 21600000 0"/>
                <a:gd name="f66" fmla="?: f56 f56 f57"/>
                <a:gd name="f67" fmla="?: f58 f58 f59"/>
                <a:gd name="f68" fmla="?: f60 f60 f61"/>
                <a:gd name="f69" fmla="*/ f53 f8 1"/>
                <a:gd name="f70" fmla="*/ f54 f8 1"/>
                <a:gd name="f71" fmla="+- f7 f62 0"/>
                <a:gd name="f72" fmla="+- f7 f63 0"/>
                <a:gd name="f73" fmla="*/ f64 f12 1"/>
                <a:gd name="f74" fmla="?: f52 f52 f65"/>
                <a:gd name="f75" fmla="*/ f69 1 f0"/>
                <a:gd name="f76" fmla="*/ f70 1 f0"/>
                <a:gd name="f77" fmla="*/ f63 f41 1"/>
                <a:gd name="f78" fmla="*/ f62 f41 1"/>
                <a:gd name="f79" fmla="*/ f73 1 100000"/>
                <a:gd name="f80" fmla="+- 0 0 f74"/>
                <a:gd name="f81" fmla="+- f74 0 f55"/>
                <a:gd name="f82" fmla="+- f74 0 f66"/>
                <a:gd name="f83" fmla="+- f74 0 f67"/>
                <a:gd name="f84" fmla="+- f74 0 f68"/>
                <a:gd name="f85" fmla="+- 0 0 f75"/>
                <a:gd name="f86" fmla="+- 0 0 f76"/>
                <a:gd name="f87" fmla="*/ f72 f41 1"/>
                <a:gd name="f88" fmla="*/ f71 f41 1"/>
                <a:gd name="f89" fmla="+- f63 0 f79"/>
                <a:gd name="f90" fmla="+- f62 0 f79"/>
                <a:gd name="f91" fmla="+- 0 0 f85"/>
                <a:gd name="f92" fmla="+- 0 0 f86"/>
                <a:gd name="f93" fmla="*/ f91 f0 1"/>
                <a:gd name="f94" fmla="*/ f92 f0 1"/>
                <a:gd name="f95" fmla="*/ f89 f41 1"/>
                <a:gd name="f96" fmla="*/ f90 f41 1"/>
                <a:gd name="f97" fmla="*/ f93 1 f8"/>
                <a:gd name="f98" fmla="*/ f94 1 f8"/>
                <a:gd name="f99" fmla="+- f97 0 f1"/>
                <a:gd name="f100" fmla="+- f98 0 f1"/>
                <a:gd name="f101" fmla="sin 1 f99"/>
                <a:gd name="f102" fmla="cos 1 f99"/>
                <a:gd name="f103" fmla="sin 1 f100"/>
                <a:gd name="f104" fmla="cos 1 f100"/>
                <a:gd name="f105" fmla="+- 0 0 f101"/>
                <a:gd name="f106" fmla="+- 0 0 f102"/>
                <a:gd name="f107" fmla="+- 0 0 f103"/>
                <a:gd name="f108" fmla="+- 0 0 f104"/>
                <a:gd name="f109" fmla="+- 0 0 f105"/>
                <a:gd name="f110" fmla="+- 0 0 f106"/>
                <a:gd name="f111" fmla="+- 0 0 f107"/>
                <a:gd name="f112" fmla="+- 0 0 f108"/>
                <a:gd name="f113" fmla="val f109"/>
                <a:gd name="f114" fmla="val f110"/>
                <a:gd name="f115" fmla="val f111"/>
                <a:gd name="f116" fmla="val f112"/>
                <a:gd name="f117" fmla="*/ f113 f63 1"/>
                <a:gd name="f118" fmla="*/ f114 f62 1"/>
                <a:gd name="f119" fmla="*/ f115 f63 1"/>
                <a:gd name="f120" fmla="*/ f116 f62 1"/>
                <a:gd name="f121" fmla="*/ f115 f89 1"/>
                <a:gd name="f122" fmla="*/ f116 f90 1"/>
                <a:gd name="f123" fmla="*/ f113 f89 1"/>
                <a:gd name="f124" fmla="*/ f114 f90 1"/>
                <a:gd name="f125" fmla="+- 0 0 f118"/>
                <a:gd name="f126" fmla="+- 0 0 f117"/>
                <a:gd name="f127" fmla="+- 0 0 f120"/>
                <a:gd name="f128" fmla="+- 0 0 f119"/>
                <a:gd name="f129" fmla="+- 0 0 f122"/>
                <a:gd name="f130" fmla="+- 0 0 f121"/>
                <a:gd name="f131" fmla="+- 0 0 f124"/>
                <a:gd name="f132" fmla="+- 0 0 f123"/>
                <a:gd name="f133" fmla="+- 0 0 f125"/>
                <a:gd name="f134" fmla="+- 0 0 f126"/>
                <a:gd name="f135" fmla="+- 0 0 f127"/>
                <a:gd name="f136" fmla="+- 0 0 f128"/>
                <a:gd name="f137" fmla="+- 0 0 f129"/>
                <a:gd name="f138" fmla="+- 0 0 f130"/>
                <a:gd name="f139" fmla="+- 0 0 f131"/>
                <a:gd name="f140" fmla="+- 0 0 f132"/>
                <a:gd name="f141" fmla="at2 f133 f134"/>
                <a:gd name="f142" fmla="at2 f135 f136"/>
                <a:gd name="f143" fmla="at2 f137 f138"/>
                <a:gd name="f144" fmla="at2 f139 f140"/>
                <a:gd name="f145" fmla="+- f141 f1 0"/>
                <a:gd name="f146" fmla="+- f142 f1 0"/>
                <a:gd name="f147" fmla="+- f143 f1 0"/>
                <a:gd name="f148" fmla="+- f144 f1 0"/>
                <a:gd name="f149" fmla="*/ f145 f8 1"/>
                <a:gd name="f150" fmla="*/ f146 f8 1"/>
                <a:gd name="f151" fmla="*/ f147 f8 1"/>
                <a:gd name="f152" fmla="*/ f148 f8 1"/>
                <a:gd name="f153" fmla="*/ f149 1 f0"/>
                <a:gd name="f154" fmla="*/ f150 1 f0"/>
                <a:gd name="f155" fmla="*/ f151 1 f0"/>
                <a:gd name="f156" fmla="*/ f152 1 f0"/>
                <a:gd name="f157" fmla="+- 0 0 f153"/>
                <a:gd name="f158" fmla="+- 0 0 f154"/>
                <a:gd name="f159" fmla="+- 0 0 f155"/>
                <a:gd name="f160" fmla="+- 0 0 f156"/>
                <a:gd name="f161" fmla="val f157"/>
                <a:gd name="f162" fmla="val f158"/>
                <a:gd name="f163" fmla="val f159"/>
                <a:gd name="f164" fmla="val f160"/>
                <a:gd name="f165" fmla="+- 0 0 f161"/>
                <a:gd name="f166" fmla="+- 0 0 f162"/>
                <a:gd name="f167" fmla="+- 0 0 f163"/>
                <a:gd name="f168" fmla="+- 0 0 f164"/>
                <a:gd name="f169" fmla="*/ f165 f0 1"/>
                <a:gd name="f170" fmla="*/ f166 f0 1"/>
                <a:gd name="f171" fmla="*/ f167 f0 1"/>
                <a:gd name="f172" fmla="*/ f168 f0 1"/>
                <a:gd name="f173" fmla="*/ f169 1 f8"/>
                <a:gd name="f174" fmla="*/ f170 1 f8"/>
                <a:gd name="f175" fmla="*/ f171 1 f8"/>
                <a:gd name="f176" fmla="*/ f172 1 f8"/>
                <a:gd name="f177" fmla="+- f173 0 f1"/>
                <a:gd name="f178" fmla="+- f174 0 f1"/>
                <a:gd name="f179" fmla="+- f175 0 f1"/>
                <a:gd name="f180" fmla="+- f176 0 f1"/>
                <a:gd name="f181" fmla="+- f177 f1 0"/>
                <a:gd name="f182" fmla="+- f178 f1 0"/>
                <a:gd name="f183" fmla="+- f179 f1 0"/>
                <a:gd name="f184" fmla="+- f180 f1 0"/>
                <a:gd name="f185" fmla="*/ f181 f8 1"/>
                <a:gd name="f186" fmla="*/ f182 f8 1"/>
                <a:gd name="f187" fmla="*/ f183 f8 1"/>
                <a:gd name="f188" fmla="*/ f184 f8 1"/>
                <a:gd name="f189" fmla="*/ f185 1 f0"/>
                <a:gd name="f190" fmla="*/ f186 1 f0"/>
                <a:gd name="f191" fmla="*/ f187 1 f0"/>
                <a:gd name="f192" fmla="*/ f188 1 f0"/>
                <a:gd name="f193" fmla="+- 0 0 f189"/>
                <a:gd name="f194" fmla="+- 0 0 f190"/>
                <a:gd name="f195" fmla="+- 0 0 f191"/>
                <a:gd name="f196" fmla="+- 0 0 f192"/>
                <a:gd name="f197" fmla="+- 0 0 f193"/>
                <a:gd name="f198" fmla="+- 0 0 f194"/>
                <a:gd name="f199" fmla="+- 0 0 f195"/>
                <a:gd name="f200" fmla="+- 0 0 f196"/>
                <a:gd name="f201" fmla="*/ f197 f0 1"/>
                <a:gd name="f202" fmla="*/ f198 f0 1"/>
                <a:gd name="f203" fmla="*/ f199 f0 1"/>
                <a:gd name="f204" fmla="*/ f200 f0 1"/>
                <a:gd name="f205" fmla="*/ f201 1 f8"/>
                <a:gd name="f206" fmla="*/ f202 1 f8"/>
                <a:gd name="f207" fmla="*/ f203 1 f8"/>
                <a:gd name="f208" fmla="*/ f204 1 f8"/>
                <a:gd name="f209" fmla="+- f205 0 f1"/>
                <a:gd name="f210" fmla="+- f206 0 f1"/>
                <a:gd name="f211" fmla="+- f207 0 f1"/>
                <a:gd name="f212" fmla="+- f208 0 f1"/>
                <a:gd name="f213" fmla="cos 1 f209"/>
                <a:gd name="f214" fmla="sin 1 f209"/>
                <a:gd name="f215" fmla="cos 1 f210"/>
                <a:gd name="f216" fmla="sin 1 f210"/>
                <a:gd name="f217" fmla="cos 1 f211"/>
                <a:gd name="f218" fmla="sin 1 f211"/>
                <a:gd name="f219" fmla="cos 1 f212"/>
                <a:gd name="f220" fmla="sin 1 f212"/>
                <a:gd name="f221" fmla="+- 0 0 f213"/>
                <a:gd name="f222" fmla="+- 0 0 f214"/>
                <a:gd name="f223" fmla="+- 0 0 f215"/>
                <a:gd name="f224" fmla="+- 0 0 f216"/>
                <a:gd name="f225" fmla="+- 0 0 f217"/>
                <a:gd name="f226" fmla="+- 0 0 f218"/>
                <a:gd name="f227" fmla="+- 0 0 f219"/>
                <a:gd name="f228" fmla="+- 0 0 f220"/>
                <a:gd name="f229" fmla="+- 0 0 f221"/>
                <a:gd name="f230" fmla="+- 0 0 f222"/>
                <a:gd name="f231" fmla="+- 0 0 f223"/>
                <a:gd name="f232" fmla="+- 0 0 f224"/>
                <a:gd name="f233" fmla="+- 0 0 f225"/>
                <a:gd name="f234" fmla="+- 0 0 f226"/>
                <a:gd name="f235" fmla="+- 0 0 f227"/>
                <a:gd name="f236" fmla="+- 0 0 f228"/>
                <a:gd name="f237" fmla="val f229"/>
                <a:gd name="f238" fmla="val f230"/>
                <a:gd name="f239" fmla="val f231"/>
                <a:gd name="f240" fmla="val f232"/>
                <a:gd name="f241" fmla="val f233"/>
                <a:gd name="f242" fmla="val f234"/>
                <a:gd name="f243" fmla="val f235"/>
                <a:gd name="f244" fmla="val f236"/>
                <a:gd name="f245" fmla="+- 0 0 f237"/>
                <a:gd name="f246" fmla="+- 0 0 f238"/>
                <a:gd name="f247" fmla="+- 0 0 f239"/>
                <a:gd name="f248" fmla="+- 0 0 f240"/>
                <a:gd name="f249" fmla="+- 0 0 f241"/>
                <a:gd name="f250" fmla="+- 0 0 f242"/>
                <a:gd name="f251" fmla="+- 0 0 f243"/>
                <a:gd name="f252" fmla="+- 0 0 f244"/>
                <a:gd name="f253" fmla="*/ f9 f245 1"/>
                <a:gd name="f254" fmla="*/ f9 f246 1"/>
                <a:gd name="f255" fmla="*/ f9 f247 1"/>
                <a:gd name="f256" fmla="*/ f9 f248 1"/>
                <a:gd name="f257" fmla="*/ f9 f249 1"/>
                <a:gd name="f258" fmla="*/ f9 f250 1"/>
                <a:gd name="f259" fmla="*/ f9 f251 1"/>
                <a:gd name="f260" fmla="*/ f9 f252 1"/>
                <a:gd name="f261" fmla="*/ f253 f63 1"/>
                <a:gd name="f262" fmla="*/ f254 f62 1"/>
                <a:gd name="f263" fmla="*/ f255 f63 1"/>
                <a:gd name="f264" fmla="*/ f256 f62 1"/>
                <a:gd name="f265" fmla="*/ f257 f89 1"/>
                <a:gd name="f266" fmla="*/ f258 f90 1"/>
                <a:gd name="f267" fmla="*/ f259 f89 1"/>
                <a:gd name="f268" fmla="*/ f260 f90 1"/>
                <a:gd name="f269" fmla="+- f72 f261 0"/>
                <a:gd name="f270" fmla="+- f71 f262 0"/>
                <a:gd name="f271" fmla="+- f72 f263 0"/>
                <a:gd name="f272" fmla="+- f71 f264 0"/>
                <a:gd name="f273" fmla="+- f72 f265 0"/>
                <a:gd name="f274" fmla="+- f71 f266 0"/>
                <a:gd name="f275" fmla="+- f72 f267 0"/>
                <a:gd name="f276" fmla="+- f71 f268 0"/>
                <a:gd name="f277" fmla="max f269 f273"/>
                <a:gd name="f278" fmla="max f271 f275"/>
                <a:gd name="f279" fmla="max f270 f274"/>
                <a:gd name="f280" fmla="max f272 f276"/>
                <a:gd name="f281" fmla="min f269 f273"/>
                <a:gd name="f282" fmla="min f271 f275"/>
                <a:gd name="f283" fmla="min f270 f274"/>
                <a:gd name="f284" fmla="min f272 f276"/>
                <a:gd name="f285" fmla="+- f269 f275 0"/>
                <a:gd name="f286" fmla="+- f270 f276 0"/>
                <a:gd name="f287" fmla="+- f271 f273 0"/>
                <a:gd name="f288" fmla="+- f272 f274 0"/>
                <a:gd name="f289" fmla="*/ f269 f41 1"/>
                <a:gd name="f290" fmla="*/ f270 f41 1"/>
                <a:gd name="f291" fmla="*/ f273 f41 1"/>
                <a:gd name="f292" fmla="*/ f274 f41 1"/>
                <a:gd name="f293" fmla="max f277 f278"/>
                <a:gd name="f294" fmla="max f279 f280"/>
                <a:gd name="f295" fmla="min f281 f282"/>
                <a:gd name="f296" fmla="min f283 f284"/>
                <a:gd name="f297" fmla="*/ f285 1 2"/>
                <a:gd name="f298" fmla="*/ f286 1 2"/>
                <a:gd name="f299" fmla="*/ f287 1 2"/>
                <a:gd name="f300" fmla="*/ f288 1 2"/>
                <a:gd name="f301" fmla="?: f81 f46 f293"/>
                <a:gd name="f302" fmla="?: f82 f47 f294"/>
                <a:gd name="f303" fmla="?: f83 f7 f295"/>
                <a:gd name="f304" fmla="?: f84 f7 f296"/>
                <a:gd name="f305" fmla="*/ f297 f41 1"/>
                <a:gd name="f306" fmla="*/ f298 f41 1"/>
                <a:gd name="f307" fmla="*/ f299 f41 1"/>
                <a:gd name="f308" fmla="*/ f300 f41 1"/>
                <a:gd name="f309" fmla="*/ f303 f41 1"/>
                <a:gd name="f310" fmla="*/ f304 f41 1"/>
                <a:gd name="f311" fmla="*/ f301 f41 1"/>
                <a:gd name="f312" fmla="*/ f302 f4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305" y="f306"/>
                </a:cxn>
                <a:cxn ang="f39">
                  <a:pos x="f307" y="f308"/>
                </a:cxn>
                <a:cxn ang="f40">
                  <a:pos x="f87" y="f88"/>
                </a:cxn>
              </a:cxnLst>
              <a:rect l="f309" t="f310" r="f311" b="f312"/>
              <a:pathLst>
                <a:path>
                  <a:moveTo>
                    <a:pt x="f289" y="f290"/>
                  </a:moveTo>
                  <a:arcTo wR="f77" hR="f78" stAng="f48" swAng="f74"/>
                  <a:lnTo>
                    <a:pt x="f291" y="f292"/>
                  </a:lnTo>
                  <a:arcTo wR="f95" hR="f96" stAng="f49" swAng="f80"/>
                  <a:close/>
                </a:path>
              </a:pathLst>
            </a:custGeom>
            <a:solidFill>
              <a:srgbClr val="A02B93"/>
            </a:solidFill>
            <a:ln w="19046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40AEBE3-DB5D-CF13-EA43-43FA8540F5AA}"/>
                </a:ext>
              </a:extLst>
            </p:cNvPr>
            <p:cNvSpPr/>
            <p:nvPr/>
          </p:nvSpPr>
          <p:spPr>
            <a:xfrm>
              <a:off x="3008568" y="5018300"/>
              <a:ext cx="1255718" cy="6277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55722"/>
                <a:gd name="f7" fmla="val 627796"/>
                <a:gd name="f8" fmla="+- 0 0 -90"/>
                <a:gd name="f9" fmla="*/ f3 1 1255722"/>
                <a:gd name="f10" fmla="*/ f4 1 627796"/>
                <a:gd name="f11" fmla="+- f7 0 f5"/>
                <a:gd name="f12" fmla="+- f6 0 f5"/>
                <a:gd name="f13" fmla="*/ f8 f0 1"/>
                <a:gd name="f14" fmla="*/ f12 1 1255722"/>
                <a:gd name="f15" fmla="*/ f11 1 627796"/>
                <a:gd name="f16" fmla="*/ 0 f12 1"/>
                <a:gd name="f17" fmla="*/ 0 f11 1"/>
                <a:gd name="f18" fmla="*/ 1255722 f12 1"/>
                <a:gd name="f19" fmla="*/ 627796 f11 1"/>
                <a:gd name="f20" fmla="*/ f13 1 f2"/>
                <a:gd name="f21" fmla="*/ f16 1 1255722"/>
                <a:gd name="f22" fmla="*/ f17 1 627796"/>
                <a:gd name="f23" fmla="*/ f18 1 1255722"/>
                <a:gd name="f24" fmla="*/ f19 1 627796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1255722" h="627796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13972" tIns="13972" rIns="13972" bIns="13972" anchor="ctr" anchorCtr="1" compatLnSpc="1">
              <a:noAutofit/>
            </a:bodyPr>
            <a:lstStyle/>
            <a:p>
              <a:pPr marL="0" marR="0" lvl="0" indent="0" algn="ctr" defTabSz="977895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9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2200" b="0" i="0" u="none" strike="noStrike" kern="1200" cap="none" spc="0" baseline="0">
                  <a:solidFill>
                    <a:srgbClr val="FFFFFF"/>
                  </a:solidFill>
                  <a:uFillTx/>
                  <a:latin typeface="Aptos"/>
                </a:rPr>
                <a:t>Behaviour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21F90AA1-7AC2-137B-C30B-8F7439F83E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796" y="162918"/>
            <a:ext cx="7250213" cy="1256458"/>
          </a:xfrm>
        </p:spPr>
        <p:txBody>
          <a:bodyPr/>
          <a:lstStyle/>
          <a:p>
            <a:pPr lvl="0"/>
            <a:r>
              <a:rPr lang="en-US">
                <a:latin typeface="Calibri"/>
                <a:cs typeface="Calibri"/>
              </a:rPr>
              <a:t>Safety is felt in the body first. </a:t>
            </a:r>
            <a:endParaRPr lang="en-US">
              <a:cs typeface="Calibri"/>
            </a:endParaRP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4DB0989C-2D83-2AB9-FF9B-A25C17435CFC}"/>
              </a:ext>
            </a:extLst>
          </p:cNvPr>
          <p:cNvSpPr txBox="1"/>
          <p:nvPr/>
        </p:nvSpPr>
        <p:spPr>
          <a:xfrm>
            <a:off x="2298143" y="2523213"/>
            <a:ext cx="8673550" cy="25545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The body is always scanning: </a:t>
            </a:r>
            <a:r>
              <a:rPr lang="en-US" sz="32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Am I safe?</a:t>
            </a:r>
            <a:endParaRPr lang="en-US" sz="3200" b="0" i="0" u="none" strike="noStrike" kern="1200" cap="none" spc="0" baseline="0">
              <a:solidFill>
                <a:srgbClr val="3A2050"/>
              </a:solidFill>
              <a:uFillTx/>
              <a:latin typeface="Calibri"/>
              <a:ea typeface="Calibri"/>
              <a:cs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Safety is a body feeling, not a rule</a:t>
            </a:r>
            <a:endParaRPr lang="en-US" sz="3200" b="0" i="0" u="none" strike="noStrike" kern="1200" cap="none" spc="0" baseline="0">
              <a:solidFill>
                <a:srgbClr val="3A2050"/>
              </a:solidFill>
              <a:uFillTx/>
              <a:latin typeface="Calibri"/>
              <a:ea typeface="Calibri"/>
              <a:cs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When safety drops → survival takes over</a:t>
            </a:r>
            <a:endParaRPr lang="en-US" sz="3200" b="0" i="0" u="none" strike="noStrike" kern="1200" cap="none" spc="0" baseline="0">
              <a:solidFill>
                <a:srgbClr val="3A2050"/>
              </a:solidFill>
              <a:uFillTx/>
              <a:latin typeface="Calibri"/>
              <a:ea typeface="Calibri"/>
              <a:cs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Behaviour rises as protection</a:t>
            </a:r>
            <a:endParaRPr lang="en-US" sz="3200" b="0" i="0" u="none" strike="noStrike" kern="1200" cap="none" spc="0" baseline="0">
              <a:solidFill>
                <a:srgbClr val="3A205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>
              <a:solidFill>
                <a:srgbClr val="3A2050"/>
              </a:solidFill>
              <a:uFillTx/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B57A9A7A-A65D-C844-FDBB-B29835EA64EF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439186" y="282348"/>
            <a:ext cx="7665168" cy="6712528"/>
          </a:xfrm>
        </p:spPr>
        <p:txBody>
          <a:bodyPr/>
          <a:lstStyle/>
          <a:p>
            <a:pPr marL="0" lvl="0" indent="0">
              <a:lnSpc>
                <a:spcPct val="70000"/>
              </a:lnSpc>
              <a:buNone/>
            </a:pPr>
            <a:r>
              <a:rPr lang="en-GB" sz="1500" b="1"/>
              <a:t>Shouting, swearing, snapping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en-GB" sz="1500"/>
              <a:t>→ Adrenaline surge, threat response, feeling unsafe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en-GB" sz="1500" b="1"/>
              <a:t>Leaving the class or meeting abruptly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en-GB" sz="1500"/>
              <a:t>→ Overwhelm from sensory input or emotional pressure. The body seeks escape to reduce stress.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en-GB" sz="1500" b="1"/>
              <a:t>Frequent lateness or missed deadlines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en-GB" sz="1500"/>
              <a:t>→ Overload on executive functioning. The nervous system struggles to initiate tasks when in survival mode.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en-GB" sz="1500" b="1"/>
              <a:t>Shutting down during group work or discussions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en-GB" sz="1500"/>
              <a:t>→ Social or cognitive fatigue. The nervous system conserves energy to prevent further overload.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en-GB" sz="1500" b="1"/>
              <a:t>Constant talking, interrupting, repeating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en-GB" sz="1500"/>
              <a:t>→ Anxiety, need for predictability, internal chaos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en-GB" sz="1500" b="1"/>
              <a:t>Pacing, rocking, fidgeting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en-GB" sz="1500"/>
              <a:t>→ Body trying to regulate arousal through movement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en-GB" sz="1500" b="1"/>
              <a:t>Emotional reactivity to feedback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en-GB" sz="1500"/>
              <a:t>→ Feedback is perceived as a threat. The stress response kicks in to protect, leading to emotional reactions.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en-GB" sz="1500" b="1"/>
              <a:t>Mid-term burnout or disengagement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en-GB" sz="1500"/>
              <a:t>→ Chronic stress without recovery. The nervous system becomes depleted, resulting in disengagement.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en-GB" sz="1500" b="1"/>
              <a:t>“I don’t know”, “I can’t”, “leave me alone”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en-GB" sz="1500"/>
              <a:t>→ Cognitive overload, body not ready for thinking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en-GB" sz="1500" b="1"/>
              <a:t>Exhausted, flat, disengaged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en-GB" sz="1500"/>
              <a:t>→ Burnout, depleted nervous system</a:t>
            </a:r>
          </a:p>
          <a:p>
            <a:pPr marL="0" lvl="0" indent="0">
              <a:lnSpc>
                <a:spcPct val="70000"/>
              </a:lnSpc>
              <a:buNone/>
            </a:pPr>
            <a:endParaRPr lang="en-US" sz="150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7048910-BBE3-7A0B-327C-E7DBD444BD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25409" y="2800770"/>
            <a:ext cx="3206215" cy="1256458"/>
          </a:xfrm>
        </p:spPr>
        <p:txBody>
          <a:bodyPr anchorCtr="1">
            <a:normAutofit fontScale="90000"/>
          </a:bodyPr>
          <a:lstStyle/>
          <a:p>
            <a:pPr lvl="0" algn="ctr"/>
            <a:r>
              <a:rPr lang="en-US" sz="4000"/>
              <a:t>What is happening in the nervous system?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</TotalTime>
  <Words>2007</Words>
  <Application>Microsoft Office PowerPoint</Application>
  <PresentationFormat>Widescreen</PresentationFormat>
  <Paragraphs>289</Paragraphs>
  <Slides>27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Aptos</vt:lpstr>
      <vt:lpstr>Arial</vt:lpstr>
      <vt:lpstr>Calibri</vt:lpstr>
      <vt:lpstr>Century Gothic</vt:lpstr>
      <vt:lpstr>wix-madefor-text-v2</vt:lpstr>
      <vt:lpstr>Office Theme</vt:lpstr>
      <vt:lpstr>Understanding Pupils’ Behaviour as a Bodily Response, Not a Deliberate Choice</vt:lpstr>
      <vt:lpstr>Meet Annie</vt:lpstr>
      <vt:lpstr>Meet Kate </vt:lpstr>
      <vt:lpstr>PowerPoint Presentation</vt:lpstr>
      <vt:lpstr>The body drives behaviour</vt:lpstr>
      <vt:lpstr>3 faces of Emotional Overwhelm</vt:lpstr>
      <vt:lpstr>The 4 Pillars underneath Behaviour</vt:lpstr>
      <vt:lpstr>Safety is felt in the body first. </vt:lpstr>
      <vt:lpstr>What is happening in the nervous system?</vt:lpstr>
      <vt:lpstr>Which do you focus on?</vt:lpstr>
      <vt:lpstr>PowerPoint Presentation</vt:lpstr>
      <vt:lpstr>Supporting the Nervous System When School Feels Too Much</vt:lpstr>
      <vt:lpstr>What overwhelm looks like in the body</vt:lpstr>
      <vt:lpstr>Therapeutic Pacing in educational environments</vt:lpstr>
      <vt:lpstr>PowerPoint Presentation</vt:lpstr>
      <vt:lpstr>Sensory Layering: Supporting the Body to Stay Available for Learning</vt:lpstr>
      <vt:lpstr>   “Why does everything fall apart after school?” </vt:lpstr>
      <vt:lpstr>Behaviour is the bodies pressure valve.</vt:lpstr>
      <vt:lpstr>Stress Switches the Brain Into Survival Mode</vt:lpstr>
      <vt:lpstr>PowerPoint Presentation</vt:lpstr>
      <vt:lpstr>Behaviour is the message, not the problem</vt:lpstr>
      <vt:lpstr>PowerPoint Presentation</vt:lpstr>
      <vt:lpstr>You can not teach a brain that is busy surviving </vt:lpstr>
      <vt:lpstr>When you view behaviour which area of dysregulation does it come under?</vt:lpstr>
      <vt:lpstr>We Regulate First, We Teach second </vt:lpstr>
      <vt:lpstr>Beyond Behaviour Toolkit </vt:lpstr>
      <vt:lpstr>How you can reach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Gemma Waller</dc:creator>
  <cp:lastModifiedBy>Jodie Davies</cp:lastModifiedBy>
  <cp:revision>10</cp:revision>
  <dcterms:created xsi:type="dcterms:W3CDTF">2021-09-13T12:09:44Z</dcterms:created>
  <dcterms:modified xsi:type="dcterms:W3CDTF">2026-03-19T16:43:24Z</dcterms:modified>
</cp:coreProperties>
</file>