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64" r:id="rId2"/>
    <p:sldId id="295" r:id="rId3"/>
    <p:sldId id="298" r:id="rId4"/>
    <p:sldId id="273" r:id="rId5"/>
    <p:sldId id="287" r:id="rId6"/>
    <p:sldId id="289" r:id="rId7"/>
    <p:sldId id="292" r:id="rId8"/>
    <p:sldId id="293" r:id="rId9"/>
    <p:sldId id="294" r:id="rId10"/>
    <p:sldId id="274" r:id="rId11"/>
    <p:sldId id="296" r:id="rId12"/>
    <p:sldId id="297" r:id="rId13"/>
    <p:sldId id="277" r:id="rId14"/>
    <p:sldId id="299" r:id="rId15"/>
    <p:sldId id="300" r:id="rId16"/>
    <p:sldId id="301" r:id="rId17"/>
    <p:sldId id="304" r:id="rId18"/>
    <p:sldId id="280" r:id="rId19"/>
    <p:sldId id="279" r:id="rId20"/>
    <p:sldId id="281" r:id="rId21"/>
    <p:sldId id="305" r:id="rId22"/>
    <p:sldId id="303" r:id="rId23"/>
    <p:sldId id="282" r:id="rId24"/>
    <p:sldId id="291" r:id="rId25"/>
    <p:sldId id="290" r:id="rId26"/>
    <p:sldId id="306" r:id="rId27"/>
    <p:sldId id="283" r:id="rId28"/>
    <p:sldId id="308" r:id="rId29"/>
    <p:sldId id="275" r:id="rId30"/>
    <p:sldId id="307" r:id="rId31"/>
    <p:sldId id="288" r:id="rId32"/>
    <p:sldId id="2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6327"/>
  </p:normalViewPr>
  <p:slideViewPr>
    <p:cSldViewPr snapToGrid="0" snapToObjects="1">
      <p:cViewPr varScale="1">
        <p:scale>
          <a:sx n="48" d="100"/>
          <a:sy n="48" d="100"/>
        </p:scale>
        <p:origin x="1008"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1B934-6FC1-9745-AF07-5103EDE9AE02}" type="datetimeFigureOut">
              <a:rPr lang="en-US" smtClean="0"/>
              <a:t>5/31/2026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59AE7-830A-F54B-8AEE-0FDBEEA48432}" type="slidenum">
              <a:rPr lang="en-US" smtClean="0"/>
              <a:t>‹#›</a:t>
            </a:fld>
            <a:endParaRPr lang="en-US"/>
          </a:p>
        </p:txBody>
      </p:sp>
    </p:spTree>
    <p:extLst>
      <p:ext uri="{BB962C8B-B14F-4D97-AF65-F5344CB8AC3E}">
        <p14:creationId xmlns:p14="http://schemas.microsoft.com/office/powerpoint/2010/main" val="1290043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B59AE7-830A-F54B-8AEE-0FDBEEA48432}" type="slidenum">
              <a:rPr lang="en-US" smtClean="0"/>
              <a:t>5</a:t>
            </a:fld>
            <a:endParaRPr lang="en-US"/>
          </a:p>
        </p:txBody>
      </p:sp>
    </p:spTree>
    <p:extLst>
      <p:ext uri="{BB962C8B-B14F-4D97-AF65-F5344CB8AC3E}">
        <p14:creationId xmlns:p14="http://schemas.microsoft.com/office/powerpoint/2010/main" val="30259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B59AE7-830A-F54B-8AEE-0FDBEEA48432}" type="slidenum">
              <a:rPr lang="en-US" smtClean="0"/>
              <a:t>21</a:t>
            </a:fld>
            <a:endParaRPr lang="en-US"/>
          </a:p>
        </p:txBody>
      </p:sp>
    </p:spTree>
    <p:extLst>
      <p:ext uri="{BB962C8B-B14F-4D97-AF65-F5344CB8AC3E}">
        <p14:creationId xmlns:p14="http://schemas.microsoft.com/office/powerpoint/2010/main" val="346269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B59AE7-830A-F54B-8AEE-0FDBEEA48432}" type="slidenum">
              <a:rPr lang="en-US" smtClean="0"/>
              <a:t>32</a:t>
            </a:fld>
            <a:endParaRPr lang="en-US"/>
          </a:p>
        </p:txBody>
      </p:sp>
    </p:spTree>
    <p:extLst>
      <p:ext uri="{BB962C8B-B14F-4D97-AF65-F5344CB8AC3E}">
        <p14:creationId xmlns:p14="http://schemas.microsoft.com/office/powerpoint/2010/main" val="2289785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6A53B1-0079-25A5-BEDB-600A8B02ED10}"/>
              </a:ext>
            </a:extLst>
          </p:cNvPr>
          <p:cNvPicPr>
            <a:picLocks noChangeAspect="1"/>
          </p:cNvPicPr>
          <p:nvPr userDrawn="1"/>
        </p:nvPicPr>
        <p:blipFill>
          <a:blip r:embed="rId2"/>
          <a:srcRect/>
          <a:stretch/>
        </p:blipFill>
        <p:spPr>
          <a:xfrm>
            <a:off x="-83122" y="-47625"/>
            <a:ext cx="12358243" cy="6953249"/>
          </a:xfrm>
          <a:prstGeom prst="rect">
            <a:avLst/>
          </a:prstGeom>
        </p:spPr>
      </p:pic>
      <p:sp>
        <p:nvSpPr>
          <p:cNvPr id="4" name="Subtitle 2">
            <a:extLst>
              <a:ext uri="{FF2B5EF4-FFF2-40B4-BE49-F238E27FC236}">
                <a16:creationId xmlns:a16="http://schemas.microsoft.com/office/drawing/2014/main" id="{66192B7D-35F7-5541-C0A4-38BB0B28A6C2}"/>
              </a:ext>
            </a:extLst>
          </p:cNvPr>
          <p:cNvSpPr>
            <a:spLocks noGrp="1"/>
          </p:cNvSpPr>
          <p:nvPr>
            <p:ph type="subTitle" idx="1"/>
          </p:nvPr>
        </p:nvSpPr>
        <p:spPr>
          <a:xfrm>
            <a:off x="2418520" y="3538136"/>
            <a:ext cx="7351646" cy="51121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5" name="Title 18">
            <a:extLst>
              <a:ext uri="{FF2B5EF4-FFF2-40B4-BE49-F238E27FC236}">
                <a16:creationId xmlns:a16="http://schemas.microsoft.com/office/drawing/2014/main" id="{C5A44AD7-3A54-B9CC-7305-F27A106CE5D9}"/>
              </a:ext>
            </a:extLst>
          </p:cNvPr>
          <p:cNvSpPr>
            <a:spLocks noGrp="1"/>
          </p:cNvSpPr>
          <p:nvPr>
            <p:ph type="title"/>
          </p:nvPr>
        </p:nvSpPr>
        <p:spPr>
          <a:xfrm>
            <a:off x="2418520" y="2757432"/>
            <a:ext cx="7351646" cy="780703"/>
          </a:xfrm>
          <a:prstGeom prst="rect">
            <a:avLst/>
          </a:prstGeom>
        </p:spPr>
        <p:txBody>
          <a:bodyPr anchor="b" anchorCtr="0"/>
          <a:lstStyle>
            <a:lvl1pPr>
              <a:defRPr>
                <a:solidFill>
                  <a:schemeClr val="bg1"/>
                </a:solidFill>
              </a:defRPr>
            </a:lvl1pPr>
          </a:lstStyle>
          <a:p>
            <a:r>
              <a:rPr lang="en-GB" dirty="0"/>
              <a:t>Click to edit Master title style</a:t>
            </a:r>
            <a:endParaRPr lang="en-US" dirty="0"/>
          </a:p>
        </p:txBody>
      </p:sp>
      <p:pic>
        <p:nvPicPr>
          <p:cNvPr id="2" name="Picture 1">
            <a:extLst>
              <a:ext uri="{FF2B5EF4-FFF2-40B4-BE49-F238E27FC236}">
                <a16:creationId xmlns:a16="http://schemas.microsoft.com/office/drawing/2014/main" id="{8B534577-2FCD-70E8-BC64-0304DDFEC5DE}"/>
              </a:ext>
            </a:extLst>
          </p:cNvPr>
          <p:cNvPicPr>
            <a:picLocks noChangeAspect="1"/>
          </p:cNvPicPr>
          <p:nvPr userDrawn="1"/>
        </p:nvPicPr>
        <p:blipFill>
          <a:blip r:embed="rId3"/>
          <a:srcRect/>
          <a:stretch/>
        </p:blipFill>
        <p:spPr>
          <a:xfrm>
            <a:off x="10605546" y="681862"/>
            <a:ext cx="943502" cy="771452"/>
          </a:xfrm>
          <a:prstGeom prst="rect">
            <a:avLst/>
          </a:prstGeom>
        </p:spPr>
      </p:pic>
    </p:spTree>
    <p:extLst>
      <p:ext uri="{BB962C8B-B14F-4D97-AF65-F5344CB8AC3E}">
        <p14:creationId xmlns:p14="http://schemas.microsoft.com/office/powerpoint/2010/main" val="2034190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A5FAF5-4C53-724F-88E3-4C4B2FA736B2}"/>
              </a:ext>
            </a:extLst>
          </p:cNvPr>
          <p:cNvPicPr>
            <a:picLocks noChangeAspect="1"/>
          </p:cNvPicPr>
          <p:nvPr userDrawn="1"/>
        </p:nvPicPr>
        <p:blipFill>
          <a:blip r:embed="rId2"/>
          <a:srcRect/>
          <a:stretch/>
        </p:blipFill>
        <p:spPr>
          <a:xfrm>
            <a:off x="5421" y="6093"/>
            <a:ext cx="12181158" cy="6845811"/>
          </a:xfrm>
          <a:prstGeom prst="rect">
            <a:avLst/>
          </a:prstGeom>
        </p:spPr>
      </p:pic>
      <p:sp>
        <p:nvSpPr>
          <p:cNvPr id="2" name="Title 1">
            <a:extLst>
              <a:ext uri="{FF2B5EF4-FFF2-40B4-BE49-F238E27FC236}">
                <a16:creationId xmlns:a16="http://schemas.microsoft.com/office/drawing/2014/main" id="{9595EA12-21F4-A148-AA95-E7A7C68EFC95}"/>
              </a:ext>
            </a:extLst>
          </p:cNvPr>
          <p:cNvSpPr>
            <a:spLocks noGrp="1"/>
          </p:cNvSpPr>
          <p:nvPr>
            <p:ph type="title"/>
          </p:nvPr>
        </p:nvSpPr>
        <p:spPr>
          <a:xfrm>
            <a:off x="838200" y="724337"/>
            <a:ext cx="10515600" cy="966351"/>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3AD2D0-B534-1C41-9A5C-F660BC36112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18420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A5FAF5-4C53-724F-88E3-4C4B2FA736B2}"/>
              </a:ext>
            </a:extLst>
          </p:cNvPr>
          <p:cNvPicPr>
            <a:picLocks noChangeAspect="1"/>
          </p:cNvPicPr>
          <p:nvPr userDrawn="1"/>
        </p:nvPicPr>
        <p:blipFill>
          <a:blip r:embed="rId2"/>
          <a:srcRect/>
          <a:stretch/>
        </p:blipFill>
        <p:spPr>
          <a:xfrm>
            <a:off x="14385" y="18108"/>
            <a:ext cx="12181159" cy="6845811"/>
          </a:xfrm>
          <a:prstGeom prst="rect">
            <a:avLst/>
          </a:prstGeom>
        </p:spPr>
      </p:pic>
      <p:sp>
        <p:nvSpPr>
          <p:cNvPr id="2" name="Title 1">
            <a:extLst>
              <a:ext uri="{FF2B5EF4-FFF2-40B4-BE49-F238E27FC236}">
                <a16:creationId xmlns:a16="http://schemas.microsoft.com/office/drawing/2014/main" id="{9595EA12-21F4-A148-AA95-E7A7C68EFC95}"/>
              </a:ext>
            </a:extLst>
          </p:cNvPr>
          <p:cNvSpPr>
            <a:spLocks noGrp="1"/>
          </p:cNvSpPr>
          <p:nvPr>
            <p:ph type="title"/>
          </p:nvPr>
        </p:nvSpPr>
        <p:spPr>
          <a:xfrm>
            <a:off x="838200" y="724337"/>
            <a:ext cx="10515600" cy="966351"/>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3AD2D0-B534-1C41-9A5C-F660BC361121}"/>
              </a:ext>
            </a:extLst>
          </p:cNvPr>
          <p:cNvSpPr>
            <a:spLocks noGrp="1"/>
          </p:cNvSpPr>
          <p:nvPr>
            <p:ph idx="1"/>
          </p:nvPr>
        </p:nvSpPr>
        <p:spPr>
          <a:xfrm>
            <a:off x="838200" y="1915077"/>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71731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76199" y="-39777"/>
            <a:ext cx="12344398" cy="6937551"/>
          </a:xfrm>
          <a:prstGeom prst="rect">
            <a:avLst/>
          </a:prstGeom>
        </p:spPr>
      </p:pic>
      <p:sp>
        <p:nvSpPr>
          <p:cNvPr id="3" name="Subtitle 2">
            <a:extLst>
              <a:ext uri="{FF2B5EF4-FFF2-40B4-BE49-F238E27FC236}">
                <a16:creationId xmlns:a16="http://schemas.microsoft.com/office/drawing/2014/main" id="{3A93E1F2-E45B-6E48-A6A8-C16A2E6C2FC6}"/>
              </a:ext>
            </a:extLst>
          </p:cNvPr>
          <p:cNvSpPr>
            <a:spLocks noGrp="1"/>
          </p:cNvSpPr>
          <p:nvPr>
            <p:ph type="subTitle" idx="1"/>
          </p:nvPr>
        </p:nvSpPr>
        <p:spPr>
          <a:xfrm>
            <a:off x="838199" y="3597215"/>
            <a:ext cx="4870142" cy="511214"/>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9" name="Title 18">
            <a:extLst>
              <a:ext uri="{FF2B5EF4-FFF2-40B4-BE49-F238E27FC236}">
                <a16:creationId xmlns:a16="http://schemas.microsoft.com/office/drawing/2014/main" id="{A2054F1B-EE24-6F46-93FB-8D601379B19B}"/>
              </a:ext>
            </a:extLst>
          </p:cNvPr>
          <p:cNvSpPr>
            <a:spLocks noGrp="1"/>
          </p:cNvSpPr>
          <p:nvPr>
            <p:ph type="title" hasCustomPrompt="1"/>
          </p:nvPr>
        </p:nvSpPr>
        <p:spPr>
          <a:xfrm>
            <a:off x="838199" y="2710831"/>
            <a:ext cx="8288547" cy="886383"/>
          </a:xfrm>
          <a:prstGeom prst="rect">
            <a:avLst/>
          </a:prstGeom>
        </p:spPr>
        <p:txBody>
          <a:bodyPr/>
          <a:lstStyle>
            <a:lvl1pPr>
              <a:defRPr baseline="0">
                <a:solidFill>
                  <a:schemeClr val="tx1"/>
                </a:solidFill>
              </a:defRPr>
            </a:lvl1pPr>
          </a:lstStyle>
          <a:p>
            <a:r>
              <a:rPr lang="en-GB" dirty="0"/>
              <a:t>Click to edit divider slide</a:t>
            </a:r>
            <a:endParaRPr lang="en-US" dirty="0"/>
          </a:p>
        </p:txBody>
      </p:sp>
    </p:spTree>
    <p:extLst>
      <p:ext uri="{BB962C8B-B14F-4D97-AF65-F5344CB8AC3E}">
        <p14:creationId xmlns:p14="http://schemas.microsoft.com/office/powerpoint/2010/main" val="109325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127000" y="-73089"/>
            <a:ext cx="12446000" cy="6994652"/>
          </a:xfrm>
          <a:prstGeom prst="rect">
            <a:avLst/>
          </a:prstGeom>
        </p:spPr>
      </p:pic>
      <p:sp>
        <p:nvSpPr>
          <p:cNvPr id="2" name="Picture Placeholder 2">
            <a:extLst>
              <a:ext uri="{FF2B5EF4-FFF2-40B4-BE49-F238E27FC236}">
                <a16:creationId xmlns:a16="http://schemas.microsoft.com/office/drawing/2014/main" id="{B683D5D5-79AF-B4A1-A0E7-D3781FE2FC80}"/>
              </a:ext>
            </a:extLst>
          </p:cNvPr>
          <p:cNvSpPr>
            <a:spLocks noGrp="1"/>
          </p:cNvSpPr>
          <p:nvPr>
            <p:ph type="pic" idx="13"/>
          </p:nvPr>
        </p:nvSpPr>
        <p:spPr>
          <a:xfrm>
            <a:off x="5183187" y="987425"/>
            <a:ext cx="550137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Subtitle 2">
            <a:extLst>
              <a:ext uri="{FF2B5EF4-FFF2-40B4-BE49-F238E27FC236}">
                <a16:creationId xmlns:a16="http://schemas.microsoft.com/office/drawing/2014/main" id="{E57E6BCA-84DD-7490-AC07-6B938A382AE9}"/>
              </a:ext>
            </a:extLst>
          </p:cNvPr>
          <p:cNvSpPr>
            <a:spLocks noGrp="1"/>
          </p:cNvSpPr>
          <p:nvPr>
            <p:ph type="subTitle" idx="1"/>
          </p:nvPr>
        </p:nvSpPr>
        <p:spPr>
          <a:xfrm>
            <a:off x="838200" y="3918742"/>
            <a:ext cx="4156494" cy="79240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5" name="Title 18">
            <a:extLst>
              <a:ext uri="{FF2B5EF4-FFF2-40B4-BE49-F238E27FC236}">
                <a16:creationId xmlns:a16="http://schemas.microsoft.com/office/drawing/2014/main" id="{61132266-98FE-5759-E0A0-304BE985FD76}"/>
              </a:ext>
            </a:extLst>
          </p:cNvPr>
          <p:cNvSpPr>
            <a:spLocks noGrp="1"/>
          </p:cNvSpPr>
          <p:nvPr>
            <p:ph type="title"/>
          </p:nvPr>
        </p:nvSpPr>
        <p:spPr>
          <a:xfrm>
            <a:off x="838200" y="2662279"/>
            <a:ext cx="4156494" cy="1256463"/>
          </a:xfrm>
          <a:prstGeom prst="rect">
            <a:avLst/>
          </a:prstGeom>
        </p:spPr>
        <p:txBody>
          <a:bodyPr anchor="b" anchorCtr="0"/>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714387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127000" y="-68326"/>
            <a:ext cx="12446000" cy="6994652"/>
          </a:xfrm>
          <a:prstGeom prst="rect">
            <a:avLst/>
          </a:prstGeom>
        </p:spPr>
      </p:pic>
      <p:sp>
        <p:nvSpPr>
          <p:cNvPr id="3" name="Subtitle 2">
            <a:extLst>
              <a:ext uri="{FF2B5EF4-FFF2-40B4-BE49-F238E27FC236}">
                <a16:creationId xmlns:a16="http://schemas.microsoft.com/office/drawing/2014/main" id="{F4FADB04-8E4C-FB21-5963-315B8B2B7EDA}"/>
              </a:ext>
            </a:extLst>
          </p:cNvPr>
          <p:cNvSpPr>
            <a:spLocks noGrp="1"/>
          </p:cNvSpPr>
          <p:nvPr>
            <p:ph type="subTitle" idx="1"/>
          </p:nvPr>
        </p:nvSpPr>
        <p:spPr>
          <a:xfrm>
            <a:off x="838200" y="3918742"/>
            <a:ext cx="4156494" cy="79240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itle 18">
            <a:extLst>
              <a:ext uri="{FF2B5EF4-FFF2-40B4-BE49-F238E27FC236}">
                <a16:creationId xmlns:a16="http://schemas.microsoft.com/office/drawing/2014/main" id="{CA4EE107-A720-266B-C68F-8908AF5BDC2A}"/>
              </a:ext>
            </a:extLst>
          </p:cNvPr>
          <p:cNvSpPr>
            <a:spLocks noGrp="1"/>
          </p:cNvSpPr>
          <p:nvPr>
            <p:ph type="title"/>
          </p:nvPr>
        </p:nvSpPr>
        <p:spPr>
          <a:xfrm>
            <a:off x="838200" y="2662279"/>
            <a:ext cx="4156494" cy="1256463"/>
          </a:xfrm>
          <a:prstGeom prst="rect">
            <a:avLst/>
          </a:prstGeom>
        </p:spPr>
        <p:txBody>
          <a:bodyPr anchor="b" anchorCtr="0"/>
          <a:lstStyle>
            <a:lvl1pPr>
              <a:defRPr>
                <a:solidFill>
                  <a:schemeClr val="bg1"/>
                </a:solidFill>
              </a:defRPr>
            </a:lvl1pPr>
          </a:lstStyle>
          <a:p>
            <a:r>
              <a:rPr lang="en-GB" dirty="0"/>
              <a:t>Click to edit Master title style</a:t>
            </a:r>
            <a:endParaRPr lang="en-US" dirty="0"/>
          </a:p>
        </p:txBody>
      </p:sp>
      <p:sp>
        <p:nvSpPr>
          <p:cNvPr id="5" name="Picture Placeholder 2">
            <a:extLst>
              <a:ext uri="{FF2B5EF4-FFF2-40B4-BE49-F238E27FC236}">
                <a16:creationId xmlns:a16="http://schemas.microsoft.com/office/drawing/2014/main" id="{2E75EA2D-41C6-02B3-95A9-25FAC9A479A2}"/>
              </a:ext>
            </a:extLst>
          </p:cNvPr>
          <p:cNvSpPr>
            <a:spLocks noGrp="1"/>
          </p:cNvSpPr>
          <p:nvPr>
            <p:ph type="pic" idx="14"/>
          </p:nvPr>
        </p:nvSpPr>
        <p:spPr>
          <a:xfrm>
            <a:off x="5183188" y="987425"/>
            <a:ext cx="496466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059540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35614A-C43F-5FC7-40FF-8EDCAA78E51D}"/>
              </a:ext>
            </a:extLst>
          </p:cNvPr>
          <p:cNvPicPr>
            <a:picLocks noChangeAspect="1"/>
          </p:cNvPicPr>
          <p:nvPr userDrawn="1"/>
        </p:nvPicPr>
        <p:blipFill>
          <a:blip r:embed="rId2"/>
          <a:srcRect/>
          <a:stretch/>
        </p:blipFill>
        <p:spPr>
          <a:xfrm>
            <a:off x="-127000" y="-68326"/>
            <a:ext cx="12446000" cy="6994652"/>
          </a:xfrm>
          <a:prstGeom prst="rect">
            <a:avLst/>
          </a:prstGeom>
        </p:spPr>
      </p:pic>
      <p:sp>
        <p:nvSpPr>
          <p:cNvPr id="24" name="Picture Placeholder 2">
            <a:extLst>
              <a:ext uri="{FF2B5EF4-FFF2-40B4-BE49-F238E27FC236}">
                <a16:creationId xmlns:a16="http://schemas.microsoft.com/office/drawing/2014/main" id="{BB9DA55F-399E-D540-A489-4C6E96AD2003}"/>
              </a:ext>
            </a:extLst>
          </p:cNvPr>
          <p:cNvSpPr>
            <a:spLocks noGrp="1"/>
          </p:cNvSpPr>
          <p:nvPr>
            <p:ph type="pic" idx="13"/>
          </p:nvPr>
        </p:nvSpPr>
        <p:spPr>
          <a:xfrm>
            <a:off x="5183188" y="987425"/>
            <a:ext cx="516344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ubtitle 2">
            <a:extLst>
              <a:ext uri="{FF2B5EF4-FFF2-40B4-BE49-F238E27FC236}">
                <a16:creationId xmlns:a16="http://schemas.microsoft.com/office/drawing/2014/main" id="{55F9ED5C-32C8-1546-90F6-852C6A284B7D}"/>
              </a:ext>
            </a:extLst>
          </p:cNvPr>
          <p:cNvSpPr>
            <a:spLocks noGrp="1"/>
          </p:cNvSpPr>
          <p:nvPr>
            <p:ph type="subTitle" idx="1"/>
          </p:nvPr>
        </p:nvSpPr>
        <p:spPr>
          <a:xfrm>
            <a:off x="838200" y="3918742"/>
            <a:ext cx="4156494" cy="79240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5" name="Title 18">
            <a:extLst>
              <a:ext uri="{FF2B5EF4-FFF2-40B4-BE49-F238E27FC236}">
                <a16:creationId xmlns:a16="http://schemas.microsoft.com/office/drawing/2014/main" id="{218D0A22-1EDC-6346-A876-96546B72B467}"/>
              </a:ext>
            </a:extLst>
          </p:cNvPr>
          <p:cNvSpPr>
            <a:spLocks noGrp="1"/>
          </p:cNvSpPr>
          <p:nvPr>
            <p:ph type="title"/>
          </p:nvPr>
        </p:nvSpPr>
        <p:spPr>
          <a:xfrm>
            <a:off x="838200" y="2662279"/>
            <a:ext cx="4156494" cy="1256463"/>
          </a:xfrm>
          <a:prstGeom prst="rect">
            <a:avLst/>
          </a:prstGeom>
        </p:spPr>
        <p:txBody>
          <a:bodyPr anchor="b" anchorCtr="0"/>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758144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A5FAF5-4C53-724F-88E3-4C4B2FA736B2}"/>
              </a:ext>
            </a:extLst>
          </p:cNvPr>
          <p:cNvPicPr>
            <a:picLocks noChangeAspect="1"/>
          </p:cNvPicPr>
          <p:nvPr userDrawn="1"/>
        </p:nvPicPr>
        <p:blipFill>
          <a:blip r:embed="rId2"/>
          <a:srcRect/>
          <a:stretch/>
        </p:blipFill>
        <p:spPr>
          <a:xfrm>
            <a:off x="-127000" y="-68326"/>
            <a:ext cx="12446000" cy="6994652"/>
          </a:xfrm>
          <a:prstGeom prst="rect">
            <a:avLst/>
          </a:prstGeom>
        </p:spPr>
      </p:pic>
      <p:sp>
        <p:nvSpPr>
          <p:cNvPr id="2" name="Title 1">
            <a:extLst>
              <a:ext uri="{FF2B5EF4-FFF2-40B4-BE49-F238E27FC236}">
                <a16:creationId xmlns:a16="http://schemas.microsoft.com/office/drawing/2014/main" id="{9595EA12-21F4-A148-AA95-E7A7C68EFC95}"/>
              </a:ext>
            </a:extLst>
          </p:cNvPr>
          <p:cNvSpPr>
            <a:spLocks noGrp="1"/>
          </p:cNvSpPr>
          <p:nvPr>
            <p:ph type="title"/>
          </p:nvPr>
        </p:nvSpPr>
        <p:spPr>
          <a:xfrm>
            <a:off x="838200" y="724337"/>
            <a:ext cx="10515600" cy="966351"/>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3AD2D0-B534-1C41-9A5C-F660BC36112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20460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A5FAF5-4C53-724F-88E3-4C4B2FA736B2}"/>
              </a:ext>
            </a:extLst>
          </p:cNvPr>
          <p:cNvPicPr>
            <a:picLocks noChangeAspect="1"/>
          </p:cNvPicPr>
          <p:nvPr userDrawn="1"/>
        </p:nvPicPr>
        <p:blipFill>
          <a:blip r:embed="rId2"/>
          <a:srcRect/>
          <a:stretch/>
        </p:blipFill>
        <p:spPr>
          <a:xfrm>
            <a:off x="-127000" y="-68326"/>
            <a:ext cx="12446000" cy="6994652"/>
          </a:xfrm>
          <a:prstGeom prst="rect">
            <a:avLst/>
          </a:prstGeom>
        </p:spPr>
      </p:pic>
      <p:sp>
        <p:nvSpPr>
          <p:cNvPr id="2" name="Title 1">
            <a:extLst>
              <a:ext uri="{FF2B5EF4-FFF2-40B4-BE49-F238E27FC236}">
                <a16:creationId xmlns:a16="http://schemas.microsoft.com/office/drawing/2014/main" id="{9595EA12-21F4-A148-AA95-E7A7C68EFC95}"/>
              </a:ext>
            </a:extLst>
          </p:cNvPr>
          <p:cNvSpPr>
            <a:spLocks noGrp="1"/>
          </p:cNvSpPr>
          <p:nvPr>
            <p:ph type="title"/>
          </p:nvPr>
        </p:nvSpPr>
        <p:spPr>
          <a:xfrm>
            <a:off x="838200" y="724337"/>
            <a:ext cx="10515600" cy="966351"/>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3AD2D0-B534-1C41-9A5C-F660BC36112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59166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127000" y="-68326"/>
            <a:ext cx="12446000" cy="6994652"/>
          </a:xfrm>
          <a:prstGeom prst="rect">
            <a:avLst/>
          </a:prstGeom>
        </p:spPr>
      </p:pic>
      <p:sp>
        <p:nvSpPr>
          <p:cNvPr id="3" name="Subtitle 2">
            <a:extLst>
              <a:ext uri="{FF2B5EF4-FFF2-40B4-BE49-F238E27FC236}">
                <a16:creationId xmlns:a16="http://schemas.microsoft.com/office/drawing/2014/main" id="{3A93E1F2-E45B-6E48-A6A8-C16A2E6C2FC6}"/>
              </a:ext>
            </a:extLst>
          </p:cNvPr>
          <p:cNvSpPr>
            <a:spLocks noGrp="1"/>
          </p:cNvSpPr>
          <p:nvPr>
            <p:ph type="subTitle" idx="1"/>
          </p:nvPr>
        </p:nvSpPr>
        <p:spPr>
          <a:xfrm>
            <a:off x="838199" y="3597215"/>
            <a:ext cx="4870142" cy="511214"/>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9" name="Title 18">
            <a:extLst>
              <a:ext uri="{FF2B5EF4-FFF2-40B4-BE49-F238E27FC236}">
                <a16:creationId xmlns:a16="http://schemas.microsoft.com/office/drawing/2014/main" id="{A2054F1B-EE24-6F46-93FB-8D601379B19B}"/>
              </a:ext>
            </a:extLst>
          </p:cNvPr>
          <p:cNvSpPr>
            <a:spLocks noGrp="1"/>
          </p:cNvSpPr>
          <p:nvPr>
            <p:ph type="title" hasCustomPrompt="1"/>
          </p:nvPr>
        </p:nvSpPr>
        <p:spPr>
          <a:xfrm>
            <a:off x="838199" y="2710831"/>
            <a:ext cx="8288547" cy="886383"/>
          </a:xfrm>
          <a:prstGeom prst="rect">
            <a:avLst/>
          </a:prstGeom>
        </p:spPr>
        <p:txBody>
          <a:bodyPr/>
          <a:lstStyle>
            <a:lvl1pPr>
              <a:defRPr baseline="0">
                <a:solidFill>
                  <a:schemeClr val="bg1"/>
                </a:solidFill>
              </a:defRPr>
            </a:lvl1pPr>
          </a:lstStyle>
          <a:p>
            <a:r>
              <a:rPr lang="en-GB" dirty="0"/>
              <a:t>Click to edit divider slide</a:t>
            </a:r>
            <a:endParaRPr lang="en-US" dirty="0"/>
          </a:p>
        </p:txBody>
      </p:sp>
    </p:spTree>
    <p:extLst>
      <p:ext uri="{BB962C8B-B14F-4D97-AF65-F5344CB8AC3E}">
        <p14:creationId xmlns:p14="http://schemas.microsoft.com/office/powerpoint/2010/main" val="255079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A5FAF5-4C53-724F-88E3-4C4B2FA736B2}"/>
              </a:ext>
            </a:extLst>
          </p:cNvPr>
          <p:cNvPicPr>
            <a:picLocks noChangeAspect="1"/>
          </p:cNvPicPr>
          <p:nvPr userDrawn="1"/>
        </p:nvPicPr>
        <p:blipFill>
          <a:blip r:embed="rId2"/>
          <a:srcRect/>
          <a:stretch/>
        </p:blipFill>
        <p:spPr>
          <a:xfrm>
            <a:off x="-127000" y="-68326"/>
            <a:ext cx="12446000" cy="6994652"/>
          </a:xfrm>
          <a:prstGeom prst="rect">
            <a:avLst/>
          </a:prstGeom>
        </p:spPr>
      </p:pic>
      <p:sp>
        <p:nvSpPr>
          <p:cNvPr id="2" name="Title 1">
            <a:extLst>
              <a:ext uri="{FF2B5EF4-FFF2-40B4-BE49-F238E27FC236}">
                <a16:creationId xmlns:a16="http://schemas.microsoft.com/office/drawing/2014/main" id="{9595EA12-21F4-A148-AA95-E7A7C68EFC95}"/>
              </a:ext>
            </a:extLst>
          </p:cNvPr>
          <p:cNvSpPr>
            <a:spLocks noGrp="1"/>
          </p:cNvSpPr>
          <p:nvPr>
            <p:ph type="title"/>
          </p:nvPr>
        </p:nvSpPr>
        <p:spPr>
          <a:xfrm>
            <a:off x="838200" y="724337"/>
            <a:ext cx="10515600" cy="966351"/>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3AD2D0-B534-1C41-9A5C-F660BC36112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69467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84779" y="-47625"/>
            <a:ext cx="12358243" cy="6953250"/>
          </a:xfrm>
          <a:prstGeom prst="rect">
            <a:avLst/>
          </a:prstGeom>
        </p:spPr>
      </p:pic>
      <p:sp>
        <p:nvSpPr>
          <p:cNvPr id="2" name="Subtitle 2">
            <a:extLst>
              <a:ext uri="{FF2B5EF4-FFF2-40B4-BE49-F238E27FC236}">
                <a16:creationId xmlns:a16="http://schemas.microsoft.com/office/drawing/2014/main" id="{B607ABBE-E50D-CA7F-0442-3251B64253AA}"/>
              </a:ext>
            </a:extLst>
          </p:cNvPr>
          <p:cNvSpPr>
            <a:spLocks noGrp="1"/>
          </p:cNvSpPr>
          <p:nvPr>
            <p:ph type="subTitle" idx="1"/>
          </p:nvPr>
        </p:nvSpPr>
        <p:spPr>
          <a:xfrm>
            <a:off x="2418520" y="3538136"/>
            <a:ext cx="7351646" cy="51121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itle 18">
            <a:extLst>
              <a:ext uri="{FF2B5EF4-FFF2-40B4-BE49-F238E27FC236}">
                <a16:creationId xmlns:a16="http://schemas.microsoft.com/office/drawing/2014/main" id="{FA75B609-9CAA-DDC9-5011-22E80A444DFD}"/>
              </a:ext>
            </a:extLst>
          </p:cNvPr>
          <p:cNvSpPr>
            <a:spLocks noGrp="1"/>
          </p:cNvSpPr>
          <p:nvPr>
            <p:ph type="title"/>
          </p:nvPr>
        </p:nvSpPr>
        <p:spPr>
          <a:xfrm>
            <a:off x="2418520" y="2757432"/>
            <a:ext cx="7351646" cy="780703"/>
          </a:xfrm>
          <a:prstGeom prst="rect">
            <a:avLst/>
          </a:prstGeom>
        </p:spPr>
        <p:txBody>
          <a:bodyPr anchor="b" anchorCtr="0"/>
          <a:lstStyle>
            <a:lvl1pPr>
              <a:defRPr>
                <a:solidFill>
                  <a:schemeClr val="bg1"/>
                </a:solidFill>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6A379D-5347-F680-E483-F79F94D8F9EE}"/>
              </a:ext>
            </a:extLst>
          </p:cNvPr>
          <p:cNvPicPr>
            <a:picLocks noChangeAspect="1"/>
          </p:cNvPicPr>
          <p:nvPr userDrawn="1"/>
        </p:nvPicPr>
        <p:blipFill>
          <a:blip r:embed="rId3"/>
          <a:srcRect/>
          <a:stretch/>
        </p:blipFill>
        <p:spPr>
          <a:xfrm>
            <a:off x="10605546" y="681862"/>
            <a:ext cx="943502" cy="771452"/>
          </a:xfrm>
          <a:prstGeom prst="rect">
            <a:avLst/>
          </a:prstGeom>
        </p:spPr>
      </p:pic>
    </p:spTree>
    <p:extLst>
      <p:ext uri="{BB962C8B-B14F-4D97-AF65-F5344CB8AC3E}">
        <p14:creationId xmlns:p14="http://schemas.microsoft.com/office/powerpoint/2010/main" val="3867187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A5FAF5-4C53-724F-88E3-4C4B2FA736B2}"/>
              </a:ext>
            </a:extLst>
          </p:cNvPr>
          <p:cNvPicPr>
            <a:picLocks noChangeAspect="1"/>
          </p:cNvPicPr>
          <p:nvPr userDrawn="1"/>
        </p:nvPicPr>
        <p:blipFill>
          <a:blip r:embed="rId2"/>
          <a:srcRect/>
          <a:stretch/>
        </p:blipFill>
        <p:spPr>
          <a:xfrm>
            <a:off x="-127000" y="-68326"/>
            <a:ext cx="12446000" cy="6994652"/>
          </a:xfrm>
          <a:prstGeom prst="rect">
            <a:avLst/>
          </a:prstGeom>
        </p:spPr>
      </p:pic>
      <p:sp>
        <p:nvSpPr>
          <p:cNvPr id="2" name="Title 1">
            <a:extLst>
              <a:ext uri="{FF2B5EF4-FFF2-40B4-BE49-F238E27FC236}">
                <a16:creationId xmlns:a16="http://schemas.microsoft.com/office/drawing/2014/main" id="{9595EA12-21F4-A148-AA95-E7A7C68EFC95}"/>
              </a:ext>
            </a:extLst>
          </p:cNvPr>
          <p:cNvSpPr>
            <a:spLocks noGrp="1"/>
          </p:cNvSpPr>
          <p:nvPr>
            <p:ph type="title"/>
          </p:nvPr>
        </p:nvSpPr>
        <p:spPr>
          <a:xfrm>
            <a:off x="838200" y="724337"/>
            <a:ext cx="10515600" cy="966351"/>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3AD2D0-B534-1C41-9A5C-F660BC36112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69686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2798B3-816C-B344-8955-A7D0A04B09A5}"/>
              </a:ext>
            </a:extLst>
          </p:cNvPr>
          <p:cNvPicPr>
            <a:picLocks noChangeAspect="1"/>
          </p:cNvPicPr>
          <p:nvPr userDrawn="1"/>
        </p:nvPicPr>
        <p:blipFill>
          <a:blip r:embed="rId2"/>
          <a:srcRect/>
          <a:stretch/>
        </p:blipFill>
        <p:spPr>
          <a:xfrm>
            <a:off x="-12510" y="20978"/>
            <a:ext cx="12181159" cy="6851902"/>
          </a:xfrm>
          <a:prstGeom prst="rect">
            <a:avLst/>
          </a:prstGeom>
        </p:spPr>
      </p:pic>
      <p:sp>
        <p:nvSpPr>
          <p:cNvPr id="4" name="Content Placeholder 3">
            <a:extLst>
              <a:ext uri="{FF2B5EF4-FFF2-40B4-BE49-F238E27FC236}">
                <a16:creationId xmlns:a16="http://schemas.microsoft.com/office/drawing/2014/main" id="{263DAA1F-5FA1-7041-BF2C-5EA2CB022A10}"/>
              </a:ext>
            </a:extLst>
          </p:cNvPr>
          <p:cNvSpPr>
            <a:spLocks noGrp="1"/>
          </p:cNvSpPr>
          <p:nvPr>
            <p:ph sz="half" idx="2"/>
          </p:nvPr>
        </p:nvSpPr>
        <p:spPr>
          <a:xfrm>
            <a:off x="839788" y="2116887"/>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8272D150-8DEE-9541-9C7C-CA32D410123E}"/>
              </a:ext>
            </a:extLst>
          </p:cNvPr>
          <p:cNvSpPr>
            <a:spLocks noGrp="1"/>
          </p:cNvSpPr>
          <p:nvPr>
            <p:ph sz="quarter" idx="4"/>
          </p:nvPr>
        </p:nvSpPr>
        <p:spPr>
          <a:xfrm>
            <a:off x="6172200" y="2116887"/>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B98299A9-B9EF-0643-99F1-8D9953B4CB3C}"/>
              </a:ext>
            </a:extLst>
          </p:cNvPr>
          <p:cNvSpPr>
            <a:spLocks noGrp="1"/>
          </p:cNvSpPr>
          <p:nvPr>
            <p:ph type="title"/>
          </p:nvPr>
        </p:nvSpPr>
        <p:spPr>
          <a:xfrm>
            <a:off x="838200" y="724337"/>
            <a:ext cx="10515600" cy="966351"/>
          </a:xfrm>
          <a:prstGeom prst="rect">
            <a:avLst/>
          </a:prstGeom>
        </p:spPr>
        <p:txBody>
          <a:bodyPr/>
          <a:lstStyle/>
          <a:p>
            <a:r>
              <a:rPr lang="en-GB" dirty="0"/>
              <a:t>Click to edit Master title style</a:t>
            </a:r>
            <a:endParaRPr lang="en-US" dirty="0"/>
          </a:p>
        </p:txBody>
      </p:sp>
    </p:spTree>
    <p:extLst>
      <p:ext uri="{BB962C8B-B14F-4D97-AF65-F5344CB8AC3E}">
        <p14:creationId xmlns:p14="http://schemas.microsoft.com/office/powerpoint/2010/main" val="3118947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21E8A6-C147-7848-A32C-3173BA7CE398}"/>
              </a:ext>
            </a:extLst>
          </p:cNvPr>
          <p:cNvPicPr>
            <a:picLocks noChangeAspect="1"/>
          </p:cNvPicPr>
          <p:nvPr userDrawn="1"/>
        </p:nvPicPr>
        <p:blipFill>
          <a:blip r:embed="rId2"/>
          <a:srcRect/>
          <a:stretch/>
        </p:blipFill>
        <p:spPr>
          <a:xfrm>
            <a:off x="-12510" y="20978"/>
            <a:ext cx="12181159" cy="6851902"/>
          </a:xfrm>
          <a:prstGeom prst="rect">
            <a:avLst/>
          </a:prstGeom>
        </p:spPr>
      </p:pic>
      <p:sp>
        <p:nvSpPr>
          <p:cNvPr id="2" name="Title 1">
            <a:extLst>
              <a:ext uri="{FF2B5EF4-FFF2-40B4-BE49-F238E27FC236}">
                <a16:creationId xmlns:a16="http://schemas.microsoft.com/office/drawing/2014/main" id="{D6470BCD-0680-844A-A4A0-F4187FC36CB7}"/>
              </a:ext>
            </a:extLst>
          </p:cNvPr>
          <p:cNvSpPr>
            <a:spLocks noGrp="1"/>
          </p:cNvSpPr>
          <p:nvPr>
            <p:ph type="title"/>
          </p:nvPr>
        </p:nvSpPr>
        <p:spPr>
          <a:xfrm>
            <a:off x="838200" y="724337"/>
            <a:ext cx="10515600" cy="966351"/>
          </a:xfrm>
          <a:prstGeom prst="rect">
            <a:avLst/>
          </a:prstGeom>
        </p:spPr>
        <p:txBody>
          <a:bodyPr/>
          <a:lstStyle/>
          <a:p>
            <a:r>
              <a:rPr lang="en-GB" dirty="0"/>
              <a:t>Click to edit Master title style</a:t>
            </a:r>
            <a:endParaRPr lang="en-US" dirty="0"/>
          </a:p>
        </p:txBody>
      </p:sp>
      <p:sp>
        <p:nvSpPr>
          <p:cNvPr id="9" name="Text Placeholder 3">
            <a:extLst>
              <a:ext uri="{FF2B5EF4-FFF2-40B4-BE49-F238E27FC236}">
                <a16:creationId xmlns:a16="http://schemas.microsoft.com/office/drawing/2014/main" id="{A43E6079-C2C6-8940-A537-3DA37E515C84}"/>
              </a:ext>
            </a:extLst>
          </p:cNvPr>
          <p:cNvSpPr>
            <a:spLocks noGrp="1"/>
          </p:cNvSpPr>
          <p:nvPr>
            <p:ph type="body" sz="half" idx="2"/>
          </p:nvPr>
        </p:nvSpPr>
        <p:spPr>
          <a:xfrm>
            <a:off x="838200" y="2118732"/>
            <a:ext cx="7572555" cy="3782675"/>
          </a:xfrm>
        </p:spPr>
        <p:txBody>
          <a:bodyPr>
            <a:normAutofit/>
          </a:bodyPr>
          <a:lstStyle>
            <a:lvl1pPr marL="0" indent="0">
              <a:buNone/>
              <a:defRPr sz="18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250397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D5B133-DB2D-304D-AD7F-4A724AB933B1}"/>
              </a:ext>
            </a:extLst>
          </p:cNvPr>
          <p:cNvPicPr>
            <a:picLocks noChangeAspect="1"/>
          </p:cNvPicPr>
          <p:nvPr userDrawn="1"/>
        </p:nvPicPr>
        <p:blipFill>
          <a:blip r:embed="rId2"/>
          <a:srcRect/>
          <a:stretch/>
        </p:blipFill>
        <p:spPr>
          <a:xfrm>
            <a:off x="5420" y="3048"/>
            <a:ext cx="12181160" cy="6851902"/>
          </a:xfrm>
          <a:prstGeom prst="rect">
            <a:avLst/>
          </a:prstGeom>
        </p:spPr>
      </p:pic>
      <p:sp>
        <p:nvSpPr>
          <p:cNvPr id="2" name="Title 1">
            <a:extLst>
              <a:ext uri="{FF2B5EF4-FFF2-40B4-BE49-F238E27FC236}">
                <a16:creationId xmlns:a16="http://schemas.microsoft.com/office/drawing/2014/main" id="{48A047A2-47BF-0146-8E4E-95ABA16283AB}"/>
              </a:ext>
            </a:extLst>
          </p:cNvPr>
          <p:cNvSpPr>
            <a:spLocks noGrp="1"/>
          </p:cNvSpPr>
          <p:nvPr>
            <p:ph type="title"/>
          </p:nvPr>
        </p:nvSpPr>
        <p:spPr>
          <a:xfrm>
            <a:off x="839788" y="987424"/>
            <a:ext cx="4596916" cy="1069975"/>
          </a:xfrm>
          <a:prstGeom prst="rect">
            <a:avLst/>
          </a:prstGeom>
        </p:spPr>
        <p:txBody>
          <a:bodyPr anchor="t" anchorCtr="0"/>
          <a:lstStyle>
            <a:lvl1pPr>
              <a:defRPr sz="3200" baseline="0">
                <a:solidFill>
                  <a:schemeClr val="bg1"/>
                </a:solidFil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7DC9D59-A3EF-8A4E-84C4-67634D2B9AE7}"/>
              </a:ext>
            </a:extLst>
          </p:cNvPr>
          <p:cNvSpPr>
            <a:spLocks noGrp="1"/>
          </p:cNvSpPr>
          <p:nvPr>
            <p:ph type="pic" idx="1"/>
          </p:nvPr>
        </p:nvSpPr>
        <p:spPr>
          <a:xfrm>
            <a:off x="6096000" y="844827"/>
            <a:ext cx="5259387" cy="5178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AEF6CE9-2E20-D544-A493-5B8CA08D0A27}"/>
              </a:ext>
            </a:extLst>
          </p:cNvPr>
          <p:cNvSpPr>
            <a:spLocks noGrp="1"/>
          </p:cNvSpPr>
          <p:nvPr>
            <p:ph type="body" sz="half" idx="2"/>
          </p:nvPr>
        </p:nvSpPr>
        <p:spPr>
          <a:xfrm>
            <a:off x="839788" y="2057400"/>
            <a:ext cx="4596916" cy="3811588"/>
          </a:xfrm>
        </p:spPr>
        <p:txBody>
          <a:bodyPr/>
          <a:lstStyle>
            <a:lvl1pPr marL="0" indent="0">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743445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D5B133-DB2D-304D-AD7F-4A724AB933B1}"/>
              </a:ext>
            </a:extLst>
          </p:cNvPr>
          <p:cNvPicPr>
            <a:picLocks noChangeAspect="1"/>
          </p:cNvPicPr>
          <p:nvPr userDrawn="1"/>
        </p:nvPicPr>
        <p:blipFill>
          <a:blip r:embed="rId2"/>
          <a:srcRect/>
          <a:stretch/>
        </p:blipFill>
        <p:spPr>
          <a:xfrm>
            <a:off x="5420" y="3048"/>
            <a:ext cx="12181159" cy="6851901"/>
          </a:xfrm>
          <a:prstGeom prst="rect">
            <a:avLst/>
          </a:prstGeom>
        </p:spPr>
      </p:pic>
      <p:sp>
        <p:nvSpPr>
          <p:cNvPr id="2" name="Title 1">
            <a:extLst>
              <a:ext uri="{FF2B5EF4-FFF2-40B4-BE49-F238E27FC236}">
                <a16:creationId xmlns:a16="http://schemas.microsoft.com/office/drawing/2014/main" id="{48A047A2-47BF-0146-8E4E-95ABA16283AB}"/>
              </a:ext>
            </a:extLst>
          </p:cNvPr>
          <p:cNvSpPr>
            <a:spLocks noGrp="1"/>
          </p:cNvSpPr>
          <p:nvPr>
            <p:ph type="title"/>
          </p:nvPr>
        </p:nvSpPr>
        <p:spPr>
          <a:xfrm>
            <a:off x="839788" y="987424"/>
            <a:ext cx="4596916" cy="1069975"/>
          </a:xfrm>
          <a:prstGeom prst="rect">
            <a:avLst/>
          </a:prstGeom>
        </p:spPr>
        <p:txBody>
          <a:bodyPr anchor="t" anchorCtr="0"/>
          <a:lstStyle>
            <a:lvl1pPr>
              <a:defRPr sz="3200" baseline="0">
                <a:solidFill>
                  <a:schemeClr val="bg1"/>
                </a:solidFil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7DC9D59-A3EF-8A4E-84C4-67634D2B9AE7}"/>
              </a:ext>
            </a:extLst>
          </p:cNvPr>
          <p:cNvSpPr>
            <a:spLocks noGrp="1"/>
          </p:cNvSpPr>
          <p:nvPr>
            <p:ph type="pic" idx="1"/>
          </p:nvPr>
        </p:nvSpPr>
        <p:spPr>
          <a:xfrm>
            <a:off x="6096000" y="844827"/>
            <a:ext cx="5259387" cy="5178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AEF6CE9-2E20-D544-A493-5B8CA08D0A27}"/>
              </a:ext>
            </a:extLst>
          </p:cNvPr>
          <p:cNvSpPr>
            <a:spLocks noGrp="1"/>
          </p:cNvSpPr>
          <p:nvPr>
            <p:ph type="body" sz="half" idx="2"/>
          </p:nvPr>
        </p:nvSpPr>
        <p:spPr>
          <a:xfrm>
            <a:off x="839788" y="2057400"/>
            <a:ext cx="4596916" cy="3811588"/>
          </a:xfrm>
        </p:spPr>
        <p:txBody>
          <a:bodyPr/>
          <a:lstStyle>
            <a:lvl1pPr marL="0" indent="0">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598196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D5B133-DB2D-304D-AD7F-4A724AB933B1}"/>
              </a:ext>
            </a:extLst>
          </p:cNvPr>
          <p:cNvPicPr>
            <a:picLocks noChangeAspect="1"/>
          </p:cNvPicPr>
          <p:nvPr userDrawn="1"/>
        </p:nvPicPr>
        <p:blipFill>
          <a:blip r:embed="rId2"/>
          <a:srcRect/>
          <a:stretch/>
        </p:blipFill>
        <p:spPr>
          <a:xfrm>
            <a:off x="5420" y="6093"/>
            <a:ext cx="12181159" cy="6845811"/>
          </a:xfrm>
          <a:prstGeom prst="rect">
            <a:avLst/>
          </a:prstGeom>
        </p:spPr>
      </p:pic>
      <p:sp>
        <p:nvSpPr>
          <p:cNvPr id="2" name="Title 1">
            <a:extLst>
              <a:ext uri="{FF2B5EF4-FFF2-40B4-BE49-F238E27FC236}">
                <a16:creationId xmlns:a16="http://schemas.microsoft.com/office/drawing/2014/main" id="{48A047A2-47BF-0146-8E4E-95ABA16283AB}"/>
              </a:ext>
            </a:extLst>
          </p:cNvPr>
          <p:cNvSpPr>
            <a:spLocks noGrp="1"/>
          </p:cNvSpPr>
          <p:nvPr>
            <p:ph type="title"/>
          </p:nvPr>
        </p:nvSpPr>
        <p:spPr>
          <a:xfrm>
            <a:off x="6574666" y="987424"/>
            <a:ext cx="4596916" cy="1069975"/>
          </a:xfrm>
          <a:prstGeom prst="rect">
            <a:avLst/>
          </a:prstGeom>
        </p:spPr>
        <p:txBody>
          <a:bodyPr anchor="t" anchorCtr="0"/>
          <a:lstStyle>
            <a:lvl1pPr>
              <a:defRPr sz="3200" baseline="0">
                <a:solidFill>
                  <a:schemeClr val="bg1"/>
                </a:solidFil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7DC9D59-A3EF-8A4E-84C4-67634D2B9AE7}"/>
              </a:ext>
            </a:extLst>
          </p:cNvPr>
          <p:cNvSpPr>
            <a:spLocks noGrp="1"/>
          </p:cNvSpPr>
          <p:nvPr>
            <p:ph type="pic" idx="1"/>
          </p:nvPr>
        </p:nvSpPr>
        <p:spPr>
          <a:xfrm>
            <a:off x="660350" y="987424"/>
            <a:ext cx="5259387" cy="5178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AEF6CE9-2E20-D544-A493-5B8CA08D0A27}"/>
              </a:ext>
            </a:extLst>
          </p:cNvPr>
          <p:cNvSpPr>
            <a:spLocks noGrp="1"/>
          </p:cNvSpPr>
          <p:nvPr>
            <p:ph type="body" sz="half" idx="2"/>
          </p:nvPr>
        </p:nvSpPr>
        <p:spPr>
          <a:xfrm>
            <a:off x="6574666" y="2057400"/>
            <a:ext cx="4596916" cy="3811588"/>
          </a:xfrm>
        </p:spPr>
        <p:txBody>
          <a:bodyPr/>
          <a:lstStyle>
            <a:lvl1pPr marL="0" indent="0">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93104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D5B133-DB2D-304D-AD7F-4A724AB933B1}"/>
              </a:ext>
            </a:extLst>
          </p:cNvPr>
          <p:cNvPicPr>
            <a:picLocks noChangeAspect="1"/>
          </p:cNvPicPr>
          <p:nvPr userDrawn="1"/>
        </p:nvPicPr>
        <p:blipFill>
          <a:blip r:embed="rId2"/>
          <a:srcRect/>
          <a:stretch/>
        </p:blipFill>
        <p:spPr>
          <a:xfrm>
            <a:off x="5420" y="6093"/>
            <a:ext cx="12181158" cy="6845811"/>
          </a:xfrm>
          <a:prstGeom prst="rect">
            <a:avLst/>
          </a:prstGeom>
        </p:spPr>
      </p:pic>
      <p:sp>
        <p:nvSpPr>
          <p:cNvPr id="2" name="Title 1">
            <a:extLst>
              <a:ext uri="{FF2B5EF4-FFF2-40B4-BE49-F238E27FC236}">
                <a16:creationId xmlns:a16="http://schemas.microsoft.com/office/drawing/2014/main" id="{48A047A2-47BF-0146-8E4E-95ABA16283AB}"/>
              </a:ext>
            </a:extLst>
          </p:cNvPr>
          <p:cNvSpPr>
            <a:spLocks noGrp="1"/>
          </p:cNvSpPr>
          <p:nvPr>
            <p:ph type="title" hasCustomPrompt="1"/>
          </p:nvPr>
        </p:nvSpPr>
        <p:spPr>
          <a:xfrm>
            <a:off x="6614422" y="1868556"/>
            <a:ext cx="4596916" cy="427382"/>
          </a:xfrm>
          <a:prstGeom prst="rect">
            <a:avLst/>
          </a:prstGeom>
        </p:spPr>
        <p:txBody>
          <a:bodyPr anchor="t" anchorCtr="0">
            <a:normAutofit/>
          </a:bodyPr>
          <a:lstStyle>
            <a:lvl1pPr>
              <a:defRPr sz="2800" baseline="0">
                <a:solidFill>
                  <a:schemeClr val="bg1"/>
                </a:solidFill>
              </a:defRPr>
            </a:lvl1pPr>
          </a:lstStyle>
          <a:p>
            <a:r>
              <a:rPr lang="en-GB" dirty="0"/>
              <a:t>Headline</a:t>
            </a:r>
            <a:endParaRPr lang="en-US" dirty="0"/>
          </a:p>
        </p:txBody>
      </p:sp>
      <p:sp>
        <p:nvSpPr>
          <p:cNvPr id="4" name="Text Placeholder 3">
            <a:extLst>
              <a:ext uri="{FF2B5EF4-FFF2-40B4-BE49-F238E27FC236}">
                <a16:creationId xmlns:a16="http://schemas.microsoft.com/office/drawing/2014/main" id="{DAEF6CE9-2E20-D544-A493-5B8CA08D0A27}"/>
              </a:ext>
            </a:extLst>
          </p:cNvPr>
          <p:cNvSpPr>
            <a:spLocks noGrp="1"/>
          </p:cNvSpPr>
          <p:nvPr>
            <p:ph type="body" sz="half" idx="2"/>
          </p:nvPr>
        </p:nvSpPr>
        <p:spPr>
          <a:xfrm>
            <a:off x="6614422" y="2295938"/>
            <a:ext cx="4596916" cy="1262269"/>
          </a:xfrm>
        </p:spPr>
        <p:txBody>
          <a:bodyPr/>
          <a:lstStyle>
            <a:lvl1pPr marL="0" indent="0">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Title 1">
            <a:extLst>
              <a:ext uri="{FF2B5EF4-FFF2-40B4-BE49-F238E27FC236}">
                <a16:creationId xmlns:a16="http://schemas.microsoft.com/office/drawing/2014/main" id="{D73AF7BF-FCCF-20BD-85EE-141885D5D798}"/>
              </a:ext>
            </a:extLst>
          </p:cNvPr>
          <p:cNvSpPr txBox="1">
            <a:spLocks/>
          </p:cNvSpPr>
          <p:nvPr userDrawn="1"/>
        </p:nvSpPr>
        <p:spPr>
          <a:xfrm>
            <a:off x="6614422" y="4146539"/>
            <a:ext cx="4596916" cy="427382"/>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2800" b="1" i="0" kern="700" baseline="0">
                <a:solidFill>
                  <a:schemeClr val="bg1"/>
                </a:solidFill>
                <a:latin typeface="Calibri" panose="020F0502020204030204" pitchFamily="34" charset="0"/>
                <a:ea typeface="+mj-ea"/>
                <a:cs typeface="+mj-cs"/>
              </a:defRPr>
            </a:lvl1pPr>
          </a:lstStyle>
          <a:p>
            <a:r>
              <a:rPr lang="en-GB" dirty="0"/>
              <a:t>Headline</a:t>
            </a:r>
            <a:endParaRPr lang="en-US" dirty="0"/>
          </a:p>
        </p:txBody>
      </p:sp>
      <p:sp>
        <p:nvSpPr>
          <p:cNvPr id="6" name="Text Placeholder 3">
            <a:extLst>
              <a:ext uri="{FF2B5EF4-FFF2-40B4-BE49-F238E27FC236}">
                <a16:creationId xmlns:a16="http://schemas.microsoft.com/office/drawing/2014/main" id="{F75ECFA2-76C5-29AE-7957-9A92BA856AF9}"/>
              </a:ext>
            </a:extLst>
          </p:cNvPr>
          <p:cNvSpPr>
            <a:spLocks noGrp="1"/>
          </p:cNvSpPr>
          <p:nvPr>
            <p:ph type="body" sz="half" idx="10"/>
          </p:nvPr>
        </p:nvSpPr>
        <p:spPr>
          <a:xfrm>
            <a:off x="6614422" y="4573921"/>
            <a:ext cx="4596916" cy="1262269"/>
          </a:xfrm>
        </p:spPr>
        <p:txBody>
          <a:bodyPr/>
          <a:lstStyle>
            <a:lvl1pPr marL="0" indent="0">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1" name="Title 1">
            <a:extLst>
              <a:ext uri="{FF2B5EF4-FFF2-40B4-BE49-F238E27FC236}">
                <a16:creationId xmlns:a16="http://schemas.microsoft.com/office/drawing/2014/main" id="{7FE5CCFB-A37D-74E3-7BB9-FCEE20AA9D39}"/>
              </a:ext>
            </a:extLst>
          </p:cNvPr>
          <p:cNvSpPr txBox="1">
            <a:spLocks/>
          </p:cNvSpPr>
          <p:nvPr userDrawn="1"/>
        </p:nvSpPr>
        <p:spPr>
          <a:xfrm>
            <a:off x="980662" y="1868556"/>
            <a:ext cx="4596916" cy="427382"/>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2800" b="1" i="0" kern="700" baseline="0">
                <a:solidFill>
                  <a:schemeClr val="bg1"/>
                </a:solidFill>
                <a:latin typeface="Calibri" panose="020F0502020204030204" pitchFamily="34" charset="0"/>
                <a:ea typeface="+mj-ea"/>
                <a:cs typeface="+mj-cs"/>
              </a:defRPr>
            </a:lvl1pPr>
          </a:lstStyle>
          <a:p>
            <a:r>
              <a:rPr lang="en-GB"/>
              <a:t>Headline</a:t>
            </a:r>
            <a:endParaRPr lang="en-US" dirty="0"/>
          </a:p>
        </p:txBody>
      </p:sp>
      <p:sp>
        <p:nvSpPr>
          <p:cNvPr id="12" name="Text Placeholder 3">
            <a:extLst>
              <a:ext uri="{FF2B5EF4-FFF2-40B4-BE49-F238E27FC236}">
                <a16:creationId xmlns:a16="http://schemas.microsoft.com/office/drawing/2014/main" id="{AAC9EA2E-278C-8164-79B8-EDA2CC0C56D7}"/>
              </a:ext>
            </a:extLst>
          </p:cNvPr>
          <p:cNvSpPr>
            <a:spLocks noGrp="1"/>
          </p:cNvSpPr>
          <p:nvPr>
            <p:ph type="body" sz="half" idx="11"/>
          </p:nvPr>
        </p:nvSpPr>
        <p:spPr>
          <a:xfrm>
            <a:off x="980662" y="2295938"/>
            <a:ext cx="4596916" cy="1262269"/>
          </a:xfrm>
        </p:spPr>
        <p:txBody>
          <a:bodyPr/>
          <a:lstStyle>
            <a:lvl1pPr marL="0" indent="0">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3" name="Title 1">
            <a:extLst>
              <a:ext uri="{FF2B5EF4-FFF2-40B4-BE49-F238E27FC236}">
                <a16:creationId xmlns:a16="http://schemas.microsoft.com/office/drawing/2014/main" id="{8C321915-2E8E-3F8B-1584-1E444A7F0FAA}"/>
              </a:ext>
            </a:extLst>
          </p:cNvPr>
          <p:cNvSpPr txBox="1">
            <a:spLocks/>
          </p:cNvSpPr>
          <p:nvPr userDrawn="1"/>
        </p:nvSpPr>
        <p:spPr>
          <a:xfrm>
            <a:off x="980662" y="4146539"/>
            <a:ext cx="4596916" cy="427382"/>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2800" b="1" i="0" kern="700" baseline="0">
                <a:solidFill>
                  <a:schemeClr val="bg1"/>
                </a:solidFill>
                <a:latin typeface="Calibri" panose="020F0502020204030204" pitchFamily="34" charset="0"/>
                <a:ea typeface="+mj-ea"/>
                <a:cs typeface="+mj-cs"/>
              </a:defRPr>
            </a:lvl1pPr>
          </a:lstStyle>
          <a:p>
            <a:r>
              <a:rPr lang="en-GB" dirty="0"/>
              <a:t>Headline</a:t>
            </a:r>
            <a:endParaRPr lang="en-US" dirty="0"/>
          </a:p>
        </p:txBody>
      </p:sp>
      <p:sp>
        <p:nvSpPr>
          <p:cNvPr id="14" name="Text Placeholder 3">
            <a:extLst>
              <a:ext uri="{FF2B5EF4-FFF2-40B4-BE49-F238E27FC236}">
                <a16:creationId xmlns:a16="http://schemas.microsoft.com/office/drawing/2014/main" id="{C143AAD0-B925-81DC-4A70-F1051069463A}"/>
              </a:ext>
            </a:extLst>
          </p:cNvPr>
          <p:cNvSpPr>
            <a:spLocks noGrp="1"/>
          </p:cNvSpPr>
          <p:nvPr>
            <p:ph type="body" sz="half" idx="12"/>
          </p:nvPr>
        </p:nvSpPr>
        <p:spPr>
          <a:xfrm>
            <a:off x="980662" y="4573921"/>
            <a:ext cx="4596916" cy="1262269"/>
          </a:xfrm>
        </p:spPr>
        <p:txBody>
          <a:bodyPr/>
          <a:lstStyle>
            <a:lvl1pPr marL="0" indent="0">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5" name="Title 1">
            <a:extLst>
              <a:ext uri="{FF2B5EF4-FFF2-40B4-BE49-F238E27FC236}">
                <a16:creationId xmlns:a16="http://schemas.microsoft.com/office/drawing/2014/main" id="{D25363A3-0E92-0A6D-2B70-FF823EAF8993}"/>
              </a:ext>
            </a:extLst>
          </p:cNvPr>
          <p:cNvSpPr txBox="1">
            <a:spLocks/>
          </p:cNvSpPr>
          <p:nvPr userDrawn="1"/>
        </p:nvSpPr>
        <p:spPr>
          <a:xfrm>
            <a:off x="838200" y="724338"/>
            <a:ext cx="10515600" cy="905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a:t>Click to edit Master title style</a:t>
            </a:r>
            <a:endParaRPr lang="en-US" dirty="0"/>
          </a:p>
        </p:txBody>
      </p:sp>
    </p:spTree>
    <p:extLst>
      <p:ext uri="{BB962C8B-B14F-4D97-AF65-F5344CB8AC3E}">
        <p14:creationId xmlns:p14="http://schemas.microsoft.com/office/powerpoint/2010/main" val="2878318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47A2-47BF-0146-8E4E-95ABA16283AB}"/>
              </a:ext>
            </a:extLst>
          </p:cNvPr>
          <p:cNvSpPr>
            <a:spLocks noGrp="1"/>
          </p:cNvSpPr>
          <p:nvPr>
            <p:ph type="title"/>
          </p:nvPr>
        </p:nvSpPr>
        <p:spPr>
          <a:xfrm>
            <a:off x="839788" y="987424"/>
            <a:ext cx="3932237" cy="1069975"/>
          </a:xfrm>
          <a:prstGeom prst="rect">
            <a:avLst/>
          </a:prstGeom>
        </p:spPr>
        <p:txBody>
          <a:bodyPr anchor="t" anchorCtr="0"/>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7DC9D59-A3EF-8A4E-84C4-67634D2B9A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AEF6CE9-2E20-D544-A493-5B8CA08D0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96312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B79D-07D7-524B-862A-537941CD3714}"/>
              </a:ext>
            </a:extLst>
          </p:cNvPr>
          <p:cNvSpPr>
            <a:spLocks noGrp="1"/>
          </p:cNvSpPr>
          <p:nvPr>
            <p:ph type="title"/>
          </p:nvPr>
        </p:nvSpPr>
        <p:spPr>
          <a:xfrm>
            <a:off x="838200" y="724337"/>
            <a:ext cx="10515600" cy="966351"/>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57818AD-E1DB-0F42-912C-EE33C00C647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99C5362A-4EEE-B94A-ACDB-25470EF289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501167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47A2-47BF-0146-8E4E-95ABA16283AB}"/>
              </a:ext>
            </a:extLst>
          </p:cNvPr>
          <p:cNvSpPr>
            <a:spLocks noGrp="1"/>
          </p:cNvSpPr>
          <p:nvPr>
            <p:ph type="title"/>
          </p:nvPr>
        </p:nvSpPr>
        <p:spPr>
          <a:xfrm>
            <a:off x="7421563" y="1018006"/>
            <a:ext cx="3932237" cy="1069975"/>
          </a:xfrm>
          <a:prstGeom prst="rect">
            <a:avLst/>
          </a:prstGeom>
        </p:spPr>
        <p:txBody>
          <a:bodyPr anchor="t" anchorCtr="0"/>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7DC9D59-A3EF-8A4E-84C4-67634D2B9AE7}"/>
              </a:ext>
            </a:extLst>
          </p:cNvPr>
          <p:cNvSpPr>
            <a:spLocks noGrp="1"/>
          </p:cNvSpPr>
          <p:nvPr>
            <p:ph type="pic" idx="1"/>
          </p:nvPr>
        </p:nvSpPr>
        <p:spPr>
          <a:xfrm>
            <a:off x="838200" y="101800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AEF6CE9-2E20-D544-A493-5B8CA08D0A27}"/>
              </a:ext>
            </a:extLst>
          </p:cNvPr>
          <p:cNvSpPr>
            <a:spLocks noGrp="1"/>
          </p:cNvSpPr>
          <p:nvPr>
            <p:ph type="body" sz="half" idx="2"/>
          </p:nvPr>
        </p:nvSpPr>
        <p:spPr>
          <a:xfrm>
            <a:off x="7421563" y="208798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5486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83122" y="-47625"/>
            <a:ext cx="12358243" cy="6953250"/>
          </a:xfrm>
          <a:prstGeom prst="rect">
            <a:avLst/>
          </a:prstGeom>
        </p:spPr>
      </p:pic>
      <p:sp>
        <p:nvSpPr>
          <p:cNvPr id="2" name="Subtitle 2">
            <a:extLst>
              <a:ext uri="{FF2B5EF4-FFF2-40B4-BE49-F238E27FC236}">
                <a16:creationId xmlns:a16="http://schemas.microsoft.com/office/drawing/2014/main" id="{70CD81BF-7131-8738-107F-AB57870F77ED}"/>
              </a:ext>
            </a:extLst>
          </p:cNvPr>
          <p:cNvSpPr>
            <a:spLocks noGrp="1"/>
          </p:cNvSpPr>
          <p:nvPr>
            <p:ph type="subTitle" idx="1"/>
          </p:nvPr>
        </p:nvSpPr>
        <p:spPr>
          <a:xfrm>
            <a:off x="2418520" y="3538136"/>
            <a:ext cx="7351646" cy="51121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itle 18">
            <a:extLst>
              <a:ext uri="{FF2B5EF4-FFF2-40B4-BE49-F238E27FC236}">
                <a16:creationId xmlns:a16="http://schemas.microsoft.com/office/drawing/2014/main" id="{754C0968-675A-9FDD-A3B9-6865D8F32B6E}"/>
              </a:ext>
            </a:extLst>
          </p:cNvPr>
          <p:cNvSpPr>
            <a:spLocks noGrp="1"/>
          </p:cNvSpPr>
          <p:nvPr>
            <p:ph type="title"/>
          </p:nvPr>
        </p:nvSpPr>
        <p:spPr>
          <a:xfrm>
            <a:off x="2418520" y="2757432"/>
            <a:ext cx="7351646" cy="780703"/>
          </a:xfrm>
          <a:prstGeom prst="rect">
            <a:avLst/>
          </a:prstGeom>
        </p:spPr>
        <p:txBody>
          <a:bodyPr anchor="b" anchorCtr="0"/>
          <a:lstStyle>
            <a:lvl1pPr>
              <a:defRPr>
                <a:solidFill>
                  <a:schemeClr val="bg1"/>
                </a:solidFill>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EA551C87-8A3B-BE46-9FB0-00EDC4B0A551}"/>
              </a:ext>
            </a:extLst>
          </p:cNvPr>
          <p:cNvPicPr>
            <a:picLocks noChangeAspect="1"/>
          </p:cNvPicPr>
          <p:nvPr userDrawn="1"/>
        </p:nvPicPr>
        <p:blipFill>
          <a:blip r:embed="rId3"/>
          <a:srcRect/>
          <a:stretch/>
        </p:blipFill>
        <p:spPr>
          <a:xfrm>
            <a:off x="10605546" y="681862"/>
            <a:ext cx="943502" cy="771452"/>
          </a:xfrm>
          <a:prstGeom prst="rect">
            <a:avLst/>
          </a:prstGeom>
        </p:spPr>
      </p:pic>
    </p:spTree>
    <p:extLst>
      <p:ext uri="{BB962C8B-B14F-4D97-AF65-F5344CB8AC3E}">
        <p14:creationId xmlns:p14="http://schemas.microsoft.com/office/powerpoint/2010/main" val="103911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83122" y="-47625"/>
            <a:ext cx="12358243" cy="6953250"/>
          </a:xfrm>
          <a:prstGeom prst="rect">
            <a:avLst/>
          </a:prstGeom>
        </p:spPr>
      </p:pic>
      <p:sp>
        <p:nvSpPr>
          <p:cNvPr id="2" name="Subtitle 2">
            <a:extLst>
              <a:ext uri="{FF2B5EF4-FFF2-40B4-BE49-F238E27FC236}">
                <a16:creationId xmlns:a16="http://schemas.microsoft.com/office/drawing/2014/main" id="{56D15121-6FAA-8388-B836-4A1F443FFAAD}"/>
              </a:ext>
            </a:extLst>
          </p:cNvPr>
          <p:cNvSpPr>
            <a:spLocks noGrp="1"/>
          </p:cNvSpPr>
          <p:nvPr>
            <p:ph type="subTitle" idx="1"/>
          </p:nvPr>
        </p:nvSpPr>
        <p:spPr>
          <a:xfrm>
            <a:off x="2418520" y="3538136"/>
            <a:ext cx="7351646" cy="51121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itle 18">
            <a:extLst>
              <a:ext uri="{FF2B5EF4-FFF2-40B4-BE49-F238E27FC236}">
                <a16:creationId xmlns:a16="http://schemas.microsoft.com/office/drawing/2014/main" id="{2F85E222-E756-3831-CB8F-54DEBFA43EAE}"/>
              </a:ext>
            </a:extLst>
          </p:cNvPr>
          <p:cNvSpPr>
            <a:spLocks noGrp="1"/>
          </p:cNvSpPr>
          <p:nvPr>
            <p:ph type="title"/>
          </p:nvPr>
        </p:nvSpPr>
        <p:spPr>
          <a:xfrm>
            <a:off x="2418520" y="2757432"/>
            <a:ext cx="7351646" cy="780703"/>
          </a:xfrm>
          <a:prstGeom prst="rect">
            <a:avLst/>
          </a:prstGeom>
        </p:spPr>
        <p:txBody>
          <a:bodyPr anchor="b" anchorCtr="0"/>
          <a:lstStyle>
            <a:lvl1pPr>
              <a:defRPr>
                <a:solidFill>
                  <a:schemeClr val="bg1"/>
                </a:solidFill>
              </a:defRPr>
            </a:lvl1p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A0898015-857E-C14F-B6F8-B34BE5629D19}"/>
              </a:ext>
            </a:extLst>
          </p:cNvPr>
          <p:cNvPicPr>
            <a:picLocks noChangeAspect="1"/>
          </p:cNvPicPr>
          <p:nvPr userDrawn="1"/>
        </p:nvPicPr>
        <p:blipFill>
          <a:blip r:embed="rId3"/>
          <a:srcRect/>
          <a:stretch/>
        </p:blipFill>
        <p:spPr>
          <a:xfrm>
            <a:off x="10605546" y="681862"/>
            <a:ext cx="943502" cy="771452"/>
          </a:xfrm>
          <a:prstGeom prst="rect">
            <a:avLst/>
          </a:prstGeom>
        </p:spPr>
      </p:pic>
    </p:spTree>
    <p:extLst>
      <p:ext uri="{BB962C8B-B14F-4D97-AF65-F5344CB8AC3E}">
        <p14:creationId xmlns:p14="http://schemas.microsoft.com/office/powerpoint/2010/main" val="433282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83122" y="-47625"/>
            <a:ext cx="12358243" cy="6953250"/>
          </a:xfrm>
          <a:prstGeom prst="rect">
            <a:avLst/>
          </a:prstGeom>
        </p:spPr>
      </p:pic>
      <p:sp>
        <p:nvSpPr>
          <p:cNvPr id="5" name="Subtitle 2">
            <a:extLst>
              <a:ext uri="{FF2B5EF4-FFF2-40B4-BE49-F238E27FC236}">
                <a16:creationId xmlns:a16="http://schemas.microsoft.com/office/drawing/2014/main" id="{5B74C586-1CE2-2464-1EC8-6BFD8317C3FC}"/>
              </a:ext>
            </a:extLst>
          </p:cNvPr>
          <p:cNvSpPr>
            <a:spLocks noGrp="1"/>
          </p:cNvSpPr>
          <p:nvPr>
            <p:ph type="subTitle" idx="1"/>
          </p:nvPr>
        </p:nvSpPr>
        <p:spPr>
          <a:xfrm>
            <a:off x="2418520" y="3538136"/>
            <a:ext cx="7351646" cy="51121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18">
            <a:extLst>
              <a:ext uri="{FF2B5EF4-FFF2-40B4-BE49-F238E27FC236}">
                <a16:creationId xmlns:a16="http://schemas.microsoft.com/office/drawing/2014/main" id="{3DA25DB2-0544-A44D-A3C8-B22D06791374}"/>
              </a:ext>
            </a:extLst>
          </p:cNvPr>
          <p:cNvSpPr>
            <a:spLocks noGrp="1"/>
          </p:cNvSpPr>
          <p:nvPr>
            <p:ph type="title"/>
          </p:nvPr>
        </p:nvSpPr>
        <p:spPr>
          <a:xfrm>
            <a:off x="2418520" y="2757432"/>
            <a:ext cx="7351646" cy="780703"/>
          </a:xfrm>
          <a:prstGeom prst="rect">
            <a:avLst/>
          </a:prstGeom>
        </p:spPr>
        <p:txBody>
          <a:bodyPr anchor="b" anchorCtr="0"/>
          <a:lstStyle>
            <a:lvl1pPr>
              <a:defRPr>
                <a:solidFill>
                  <a:schemeClr val="bg1"/>
                </a:solidFill>
              </a:defRPr>
            </a:lvl1pPr>
          </a:lstStyle>
          <a:p>
            <a:r>
              <a:rPr lang="en-GB" dirty="0"/>
              <a:t>Click to edit Master title style</a:t>
            </a:r>
            <a:endParaRPr lang="en-US" dirty="0"/>
          </a:p>
        </p:txBody>
      </p:sp>
      <p:pic>
        <p:nvPicPr>
          <p:cNvPr id="4" name="Picture 3">
            <a:extLst>
              <a:ext uri="{FF2B5EF4-FFF2-40B4-BE49-F238E27FC236}">
                <a16:creationId xmlns:a16="http://schemas.microsoft.com/office/drawing/2014/main" id="{FB651D95-18A0-67B9-0898-9CB6B4F683B3}"/>
              </a:ext>
            </a:extLst>
          </p:cNvPr>
          <p:cNvPicPr>
            <a:picLocks noChangeAspect="1"/>
          </p:cNvPicPr>
          <p:nvPr userDrawn="1"/>
        </p:nvPicPr>
        <p:blipFill>
          <a:blip r:embed="rId3"/>
          <a:srcRect/>
          <a:stretch/>
        </p:blipFill>
        <p:spPr>
          <a:xfrm>
            <a:off x="10605546" y="681862"/>
            <a:ext cx="943502" cy="771452"/>
          </a:xfrm>
          <a:prstGeom prst="rect">
            <a:avLst/>
          </a:prstGeom>
        </p:spPr>
      </p:pic>
    </p:spTree>
    <p:extLst>
      <p:ext uri="{BB962C8B-B14F-4D97-AF65-F5344CB8AC3E}">
        <p14:creationId xmlns:p14="http://schemas.microsoft.com/office/powerpoint/2010/main" val="358789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40657" y="19082"/>
            <a:ext cx="12181160" cy="6845811"/>
          </a:xfrm>
          <a:prstGeom prst="rect">
            <a:avLst/>
          </a:prstGeom>
        </p:spPr>
      </p:pic>
      <p:sp>
        <p:nvSpPr>
          <p:cNvPr id="2" name="Picture Placeholder 2">
            <a:extLst>
              <a:ext uri="{FF2B5EF4-FFF2-40B4-BE49-F238E27FC236}">
                <a16:creationId xmlns:a16="http://schemas.microsoft.com/office/drawing/2014/main" id="{B683D5D5-79AF-B4A1-A0E7-D3781FE2FC80}"/>
              </a:ext>
            </a:extLst>
          </p:cNvPr>
          <p:cNvSpPr>
            <a:spLocks noGrp="1"/>
          </p:cNvSpPr>
          <p:nvPr>
            <p:ph type="pic" idx="13"/>
          </p:nvPr>
        </p:nvSpPr>
        <p:spPr>
          <a:xfrm>
            <a:off x="5183187" y="987425"/>
            <a:ext cx="577967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Subtitle 2">
            <a:extLst>
              <a:ext uri="{FF2B5EF4-FFF2-40B4-BE49-F238E27FC236}">
                <a16:creationId xmlns:a16="http://schemas.microsoft.com/office/drawing/2014/main" id="{E57E6BCA-84DD-7490-AC07-6B938A382AE9}"/>
              </a:ext>
            </a:extLst>
          </p:cNvPr>
          <p:cNvSpPr>
            <a:spLocks noGrp="1"/>
          </p:cNvSpPr>
          <p:nvPr>
            <p:ph type="subTitle" idx="1"/>
          </p:nvPr>
        </p:nvSpPr>
        <p:spPr>
          <a:xfrm>
            <a:off x="838200" y="3918742"/>
            <a:ext cx="4156494" cy="7924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5" name="Title 18">
            <a:extLst>
              <a:ext uri="{FF2B5EF4-FFF2-40B4-BE49-F238E27FC236}">
                <a16:creationId xmlns:a16="http://schemas.microsoft.com/office/drawing/2014/main" id="{61132266-98FE-5759-E0A0-304BE985FD76}"/>
              </a:ext>
            </a:extLst>
          </p:cNvPr>
          <p:cNvSpPr>
            <a:spLocks noGrp="1"/>
          </p:cNvSpPr>
          <p:nvPr>
            <p:ph type="title"/>
          </p:nvPr>
        </p:nvSpPr>
        <p:spPr>
          <a:xfrm>
            <a:off x="838200" y="2662279"/>
            <a:ext cx="4156494" cy="1256463"/>
          </a:xfrm>
          <a:prstGeom prst="rect">
            <a:avLst/>
          </a:prstGeom>
        </p:spPr>
        <p:txBody>
          <a:bodyPr anchor="b" anchorCtr="0"/>
          <a:lstStyle/>
          <a:p>
            <a:r>
              <a:rPr lang="en-GB" dirty="0"/>
              <a:t>Click to edit Master title style</a:t>
            </a:r>
            <a:endParaRPr lang="en-US" dirty="0"/>
          </a:p>
        </p:txBody>
      </p:sp>
    </p:spTree>
    <p:extLst>
      <p:ext uri="{BB962C8B-B14F-4D97-AF65-F5344CB8AC3E}">
        <p14:creationId xmlns:p14="http://schemas.microsoft.com/office/powerpoint/2010/main" val="208086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A417D2-F71A-3146-B43A-43C75CB8C473}"/>
              </a:ext>
            </a:extLst>
          </p:cNvPr>
          <p:cNvPicPr>
            <a:picLocks noChangeAspect="1"/>
          </p:cNvPicPr>
          <p:nvPr userDrawn="1"/>
        </p:nvPicPr>
        <p:blipFill>
          <a:blip r:embed="rId2"/>
          <a:srcRect/>
          <a:stretch/>
        </p:blipFill>
        <p:spPr>
          <a:xfrm>
            <a:off x="23350" y="24023"/>
            <a:ext cx="12181159" cy="6845811"/>
          </a:xfrm>
          <a:prstGeom prst="rect">
            <a:avLst/>
          </a:prstGeom>
        </p:spPr>
      </p:pic>
      <p:sp>
        <p:nvSpPr>
          <p:cNvPr id="3" name="Subtitle 2">
            <a:extLst>
              <a:ext uri="{FF2B5EF4-FFF2-40B4-BE49-F238E27FC236}">
                <a16:creationId xmlns:a16="http://schemas.microsoft.com/office/drawing/2014/main" id="{F4FADB04-8E4C-FB21-5963-315B8B2B7EDA}"/>
              </a:ext>
            </a:extLst>
          </p:cNvPr>
          <p:cNvSpPr>
            <a:spLocks noGrp="1"/>
          </p:cNvSpPr>
          <p:nvPr>
            <p:ph type="subTitle" idx="1"/>
          </p:nvPr>
        </p:nvSpPr>
        <p:spPr>
          <a:xfrm>
            <a:off x="838200" y="3918742"/>
            <a:ext cx="4156494" cy="7924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itle 18">
            <a:extLst>
              <a:ext uri="{FF2B5EF4-FFF2-40B4-BE49-F238E27FC236}">
                <a16:creationId xmlns:a16="http://schemas.microsoft.com/office/drawing/2014/main" id="{CA4EE107-A720-266B-C68F-8908AF5BDC2A}"/>
              </a:ext>
            </a:extLst>
          </p:cNvPr>
          <p:cNvSpPr>
            <a:spLocks noGrp="1"/>
          </p:cNvSpPr>
          <p:nvPr>
            <p:ph type="title"/>
          </p:nvPr>
        </p:nvSpPr>
        <p:spPr>
          <a:xfrm>
            <a:off x="838200" y="2662279"/>
            <a:ext cx="4156494" cy="1256463"/>
          </a:xfrm>
          <a:prstGeom prst="rect">
            <a:avLst/>
          </a:prstGeom>
        </p:spPr>
        <p:txBody>
          <a:bodyPr anchor="b" anchorCtr="0"/>
          <a:lstStyle/>
          <a:p>
            <a:r>
              <a:rPr lang="en-GB" dirty="0"/>
              <a:t>Click to edit Master title style</a:t>
            </a:r>
            <a:endParaRPr lang="en-US" dirty="0"/>
          </a:p>
        </p:txBody>
      </p:sp>
      <p:sp>
        <p:nvSpPr>
          <p:cNvPr id="2" name="Picture Placeholder 2">
            <a:extLst>
              <a:ext uri="{FF2B5EF4-FFF2-40B4-BE49-F238E27FC236}">
                <a16:creationId xmlns:a16="http://schemas.microsoft.com/office/drawing/2014/main" id="{D6DA63AC-F557-A22C-8222-1EF860FF7151}"/>
              </a:ext>
            </a:extLst>
          </p:cNvPr>
          <p:cNvSpPr>
            <a:spLocks noGrp="1"/>
          </p:cNvSpPr>
          <p:nvPr>
            <p:ph type="pic" idx="13"/>
          </p:nvPr>
        </p:nvSpPr>
        <p:spPr>
          <a:xfrm>
            <a:off x="5183187" y="987425"/>
            <a:ext cx="577967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9074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35614A-C43F-5FC7-40FF-8EDCAA78E51D}"/>
              </a:ext>
            </a:extLst>
          </p:cNvPr>
          <p:cNvPicPr>
            <a:picLocks noChangeAspect="1"/>
          </p:cNvPicPr>
          <p:nvPr userDrawn="1"/>
        </p:nvPicPr>
        <p:blipFill>
          <a:blip r:embed="rId2"/>
          <a:srcRect/>
          <a:stretch/>
        </p:blipFill>
        <p:spPr>
          <a:xfrm>
            <a:off x="23350" y="24023"/>
            <a:ext cx="12181158" cy="6845811"/>
          </a:xfrm>
          <a:prstGeom prst="rect">
            <a:avLst/>
          </a:prstGeom>
        </p:spPr>
      </p:pic>
      <p:sp>
        <p:nvSpPr>
          <p:cNvPr id="24" name="Picture Placeholder 2">
            <a:extLst>
              <a:ext uri="{FF2B5EF4-FFF2-40B4-BE49-F238E27FC236}">
                <a16:creationId xmlns:a16="http://schemas.microsoft.com/office/drawing/2014/main" id="{BB9DA55F-399E-D540-A489-4C6E96AD2003}"/>
              </a:ext>
            </a:extLst>
          </p:cNvPr>
          <p:cNvSpPr>
            <a:spLocks noGrp="1"/>
          </p:cNvSpPr>
          <p:nvPr>
            <p:ph type="pic" idx="13"/>
          </p:nvPr>
        </p:nvSpPr>
        <p:spPr>
          <a:xfrm>
            <a:off x="5183188" y="987425"/>
            <a:ext cx="516344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ubtitle 2">
            <a:extLst>
              <a:ext uri="{FF2B5EF4-FFF2-40B4-BE49-F238E27FC236}">
                <a16:creationId xmlns:a16="http://schemas.microsoft.com/office/drawing/2014/main" id="{55F9ED5C-32C8-1546-90F6-852C6A284B7D}"/>
              </a:ext>
            </a:extLst>
          </p:cNvPr>
          <p:cNvSpPr>
            <a:spLocks noGrp="1"/>
          </p:cNvSpPr>
          <p:nvPr>
            <p:ph type="subTitle" idx="1"/>
          </p:nvPr>
        </p:nvSpPr>
        <p:spPr>
          <a:xfrm>
            <a:off x="838200" y="3918742"/>
            <a:ext cx="4156494" cy="7924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5" name="Title 18">
            <a:extLst>
              <a:ext uri="{FF2B5EF4-FFF2-40B4-BE49-F238E27FC236}">
                <a16:creationId xmlns:a16="http://schemas.microsoft.com/office/drawing/2014/main" id="{218D0A22-1EDC-6346-A876-96546B72B467}"/>
              </a:ext>
            </a:extLst>
          </p:cNvPr>
          <p:cNvSpPr>
            <a:spLocks noGrp="1"/>
          </p:cNvSpPr>
          <p:nvPr>
            <p:ph type="title"/>
          </p:nvPr>
        </p:nvSpPr>
        <p:spPr>
          <a:xfrm>
            <a:off x="838200" y="2662279"/>
            <a:ext cx="4156494" cy="1256463"/>
          </a:xfrm>
          <a:prstGeom prst="rect">
            <a:avLst/>
          </a:prstGeom>
        </p:spPr>
        <p:txBody>
          <a:bodyPr anchor="b" anchorCtr="0"/>
          <a:lstStyle/>
          <a:p>
            <a:r>
              <a:rPr lang="en-GB" dirty="0"/>
              <a:t>Click to edit Master title style</a:t>
            </a:r>
            <a:endParaRPr lang="en-US" dirty="0"/>
          </a:p>
        </p:txBody>
      </p:sp>
    </p:spTree>
    <p:extLst>
      <p:ext uri="{BB962C8B-B14F-4D97-AF65-F5344CB8AC3E}">
        <p14:creationId xmlns:p14="http://schemas.microsoft.com/office/powerpoint/2010/main" val="91778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E3EE2F-71C8-70F3-BA1D-E5CDF5DF8DBD}"/>
              </a:ext>
            </a:extLst>
          </p:cNvPr>
          <p:cNvPicPr>
            <a:picLocks noChangeAspect="1"/>
          </p:cNvPicPr>
          <p:nvPr userDrawn="1"/>
        </p:nvPicPr>
        <p:blipFill>
          <a:blip r:embed="rId2"/>
          <a:srcRect/>
          <a:stretch/>
        </p:blipFill>
        <p:spPr>
          <a:xfrm>
            <a:off x="24324" y="29817"/>
            <a:ext cx="12181159" cy="6845811"/>
          </a:xfrm>
          <a:prstGeom prst="rect">
            <a:avLst/>
          </a:prstGeom>
        </p:spPr>
      </p:pic>
      <p:sp>
        <p:nvSpPr>
          <p:cNvPr id="2" name="Title 1">
            <a:extLst>
              <a:ext uri="{FF2B5EF4-FFF2-40B4-BE49-F238E27FC236}">
                <a16:creationId xmlns:a16="http://schemas.microsoft.com/office/drawing/2014/main" id="{9595EA12-21F4-A148-AA95-E7A7C68EFC95}"/>
              </a:ext>
            </a:extLst>
          </p:cNvPr>
          <p:cNvSpPr>
            <a:spLocks noGrp="1"/>
          </p:cNvSpPr>
          <p:nvPr>
            <p:ph type="title"/>
          </p:nvPr>
        </p:nvSpPr>
        <p:spPr>
          <a:xfrm>
            <a:off x="838200" y="724337"/>
            <a:ext cx="10515600" cy="966351"/>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3AD2D0-B534-1C41-9A5C-F660BC36112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327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7C5A96-CA6F-8844-80A1-0506B0286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EFFC26AC-57A3-814E-8693-CE506478E3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accent1"/>
                </a:solidFill>
              </a:defRPr>
            </a:lvl1pPr>
          </a:lstStyle>
          <a:p>
            <a:r>
              <a:rPr lang="en-GB"/>
              <a:t>15/09/2021</a:t>
            </a:r>
            <a:endParaRPr lang="en-US" dirty="0"/>
          </a:p>
        </p:txBody>
      </p:sp>
      <p:sp>
        <p:nvSpPr>
          <p:cNvPr id="6" name="Slide Number Placeholder 5">
            <a:extLst>
              <a:ext uri="{FF2B5EF4-FFF2-40B4-BE49-F238E27FC236}">
                <a16:creationId xmlns:a16="http://schemas.microsoft.com/office/drawing/2014/main" id="{8FE3A11C-210D-3847-8179-E2F470476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accent1"/>
                </a:solidFill>
              </a:defRPr>
            </a:lvl1pPr>
          </a:lstStyle>
          <a:p>
            <a:fld id="{ABAF0884-93EA-0047-BE63-5802FE33EC3E}" type="slidenum">
              <a:rPr lang="en-US" smtClean="0"/>
              <a:pPr/>
              <a:t>‹#›</a:t>
            </a:fld>
            <a:endParaRPr lang="en-US" dirty="0"/>
          </a:p>
        </p:txBody>
      </p:sp>
      <p:sp>
        <p:nvSpPr>
          <p:cNvPr id="7" name="Title Placeholder 6">
            <a:extLst>
              <a:ext uri="{FF2B5EF4-FFF2-40B4-BE49-F238E27FC236}">
                <a16:creationId xmlns:a16="http://schemas.microsoft.com/office/drawing/2014/main" id="{5123226C-48B2-199B-FA27-9FA9D55899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590623852"/>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2" r:id="rId3"/>
    <p:sldLayoutId id="2147483673" r:id="rId4"/>
    <p:sldLayoutId id="2147483675" r:id="rId5"/>
    <p:sldLayoutId id="2147483664" r:id="rId6"/>
    <p:sldLayoutId id="2147483677" r:id="rId7"/>
    <p:sldLayoutId id="2147483667" r:id="rId8"/>
    <p:sldLayoutId id="2147483678" r:id="rId9"/>
    <p:sldLayoutId id="2147483650" r:id="rId10"/>
    <p:sldLayoutId id="2147483679" r:id="rId11"/>
    <p:sldLayoutId id="2147483686" r:id="rId12"/>
    <p:sldLayoutId id="2147483683" r:id="rId13"/>
    <p:sldLayoutId id="2147483684" r:id="rId14"/>
    <p:sldLayoutId id="2147483685" r:id="rId15"/>
    <p:sldLayoutId id="2147483687" r:id="rId16"/>
    <p:sldLayoutId id="2147483681" r:id="rId17"/>
    <p:sldLayoutId id="2147483666" r:id="rId18"/>
    <p:sldLayoutId id="2147483682" r:id="rId19"/>
    <p:sldLayoutId id="2147483680" r:id="rId20"/>
    <p:sldLayoutId id="2147483653" r:id="rId21"/>
    <p:sldLayoutId id="2147483654" r:id="rId22"/>
    <p:sldLayoutId id="2147483657" r:id="rId23"/>
    <p:sldLayoutId id="2147483670" r:id="rId24"/>
    <p:sldLayoutId id="2147483688" r:id="rId25"/>
    <p:sldLayoutId id="2147483689" r:id="rId26"/>
    <p:sldLayoutId id="2147483669" r:id="rId27"/>
    <p:sldLayoutId id="2147483652" r:id="rId28"/>
    <p:sldLayoutId id="2147483668" r:id="rId29"/>
  </p:sldLayoutIdLst>
  <p:hf hdr="0"/>
  <p:txStyles>
    <p:title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8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8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8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8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8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gbr01.safelinks.protection.outlook.com/?url=https%3A%2F%2Fwww.legislation.gov.uk%2Fukpga%2F1996%2F56%2Fsection%2F9&amp;data=05%7C02%7Csimone.mattinson%40witherslackgroup.co.uk%7C800da74464e1473e79e608dcc8e5476d%7C32e69ada769447c18044b2f42b714fbb%7C0%7C0%7C638606134292312039%7CUnknown%7CTWFpbGZsb3d8eyJWIjoiMC4wLjAwMDAiLCJQIjoiV2luMzIiLCJBTiI6Ik1haWwiLCJXVCI6Mn0%3D%7C0%7C%7C%7C&amp;sdata=YUCa2k%2BCwg%2FAnhfddklX1ddZ48m8FtlR%2BUjU6V%2FI6FI%3D&amp;reserved=0" TargetMode="External"/><Relationship Id="rId2" Type="http://schemas.openxmlformats.org/officeDocument/2006/relationships/hyperlink" Target="https://gbr01.safelinks.protection.outlook.com/?url=https%3A%2F%2Fwww.legislation.gov.uk%2Fukpga%2F2014%2F6%2Fsection%2F19&amp;data=05%7C02%7Csimone.mattinson%40witherslackgroup.co.uk%7C800da74464e1473e79e608dcc8e5476d%7C32e69ada769447c18044b2f42b714fbb%7C0%7C0%7C638606134292303063%7CUnknown%7CTWFpbGZsb3d8eyJWIjoiMC4wLjAwMDAiLCJQIjoiV2luMzIiLCJBTiI6Ik1haWwiLCJXVCI6Mn0%3D%7C0%7C%7C%7C&amp;sdata=EpQvfZrRMcFR8BHp54yhGmwGBR8izj%2FdapN0BVA%2BgBk%3D&amp;reserved=0"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witherslackgroup.co.uk/resources/education-health-and-care-plan-ehcp-support-pack/?utm_source=parent-support-specialist&amp;utm_medium=phone+call&amp;utm_campaign=EHCP+Support+Pack+-+Parent+Support+Specialist" TargetMode="External"/><Relationship Id="rId2" Type="http://schemas.openxmlformats.org/officeDocument/2006/relationships/hyperlink" Target="https://www.witherslackgroup.co.uk/how-can-we-help/parents-and-carers/our-support-for-you-and-your-child/resources/"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94979-7682-DB33-8819-8EA691B92BFD}"/>
              </a:ext>
            </a:extLst>
          </p:cNvPr>
          <p:cNvSpPr>
            <a:spLocks noGrp="1"/>
          </p:cNvSpPr>
          <p:nvPr>
            <p:ph type="title"/>
          </p:nvPr>
        </p:nvSpPr>
        <p:spPr>
          <a:xfrm>
            <a:off x="2420177" y="2617000"/>
            <a:ext cx="7351646" cy="1157706"/>
          </a:xfrm>
        </p:spPr>
        <p:txBody>
          <a:bodyPr>
            <a:normAutofit/>
          </a:bodyPr>
          <a:lstStyle/>
          <a:p>
            <a:pPr algn="ctr"/>
            <a:r>
              <a:rPr lang="en-US" sz="3600" dirty="0">
                <a:latin typeface="Roboto Slab" pitchFamily="2" charset="0"/>
                <a:ea typeface="Roboto Slab" pitchFamily="2" charset="0"/>
              </a:rPr>
              <a:t>The 5 Stages Of The EHCP Explained </a:t>
            </a:r>
          </a:p>
        </p:txBody>
      </p:sp>
      <p:sp>
        <p:nvSpPr>
          <p:cNvPr id="4" name="TextBox 3">
            <a:extLst>
              <a:ext uri="{FF2B5EF4-FFF2-40B4-BE49-F238E27FC236}">
                <a16:creationId xmlns:a16="http://schemas.microsoft.com/office/drawing/2014/main" id="{97BB9A6C-775A-907D-0736-D85A24BED55D}"/>
              </a:ext>
            </a:extLst>
          </p:cNvPr>
          <p:cNvSpPr txBox="1"/>
          <p:nvPr/>
        </p:nvSpPr>
        <p:spPr>
          <a:xfrm>
            <a:off x="3161181" y="3475750"/>
            <a:ext cx="6179126" cy="646331"/>
          </a:xfrm>
          <a:prstGeom prst="rect">
            <a:avLst/>
          </a:prstGeom>
          <a:noFill/>
        </p:spPr>
        <p:txBody>
          <a:bodyPr wrap="square">
            <a:spAutoFit/>
          </a:bodyPr>
          <a:lstStyle/>
          <a:p>
            <a:r>
              <a:rPr lang="en-US" sz="1800" b="0" dirty="0">
                <a:solidFill>
                  <a:schemeClr val="bg1"/>
                </a:solidFill>
                <a:latin typeface="Roboto Slab" pitchFamily="2" charset="0"/>
                <a:ea typeface="Roboto Slab" pitchFamily="2" charset="0"/>
              </a:rPr>
              <a:t>           </a:t>
            </a:r>
          </a:p>
          <a:p>
            <a:r>
              <a:rPr lang="en-US" dirty="0">
                <a:solidFill>
                  <a:schemeClr val="bg1"/>
                </a:solidFill>
                <a:latin typeface="Roboto Slab" pitchFamily="2" charset="0"/>
                <a:ea typeface="Roboto Slab" pitchFamily="2" charset="0"/>
              </a:rPr>
              <a:t>           Adele Wadey – Parent Support Specialist</a:t>
            </a:r>
            <a:endParaRPr lang="en-US" sz="1800" b="0" dirty="0">
              <a:solidFill>
                <a:schemeClr val="bg1"/>
              </a:solidFill>
              <a:latin typeface="Roboto Slab" pitchFamily="2" charset="0"/>
              <a:ea typeface="Roboto Slab" pitchFamily="2" charset="0"/>
            </a:endParaRPr>
          </a:p>
        </p:txBody>
      </p:sp>
    </p:spTree>
    <p:extLst>
      <p:ext uri="{BB962C8B-B14F-4D97-AF65-F5344CB8AC3E}">
        <p14:creationId xmlns:p14="http://schemas.microsoft.com/office/powerpoint/2010/main" val="2644053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09005-CBB4-0987-008B-D14B73EB92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DB8DC9-B543-7EBA-0654-6784FD9A2E7C}"/>
              </a:ext>
            </a:extLst>
          </p:cNvPr>
          <p:cNvSpPr txBox="1"/>
          <p:nvPr/>
        </p:nvSpPr>
        <p:spPr>
          <a:xfrm>
            <a:off x="700570" y="1565867"/>
            <a:ext cx="8862926" cy="3457421"/>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endParaRPr lang="en-GB" sz="2000" dirty="0">
              <a:solidFill>
                <a:srgbClr val="E7E6E6">
                  <a:lumMod val="50000"/>
                </a:srgbClr>
              </a:solidFill>
              <a:latin typeface="Roboto Slab" pitchFamily="2" charset="0"/>
              <a:ea typeface="Roboto Slab" pitchFamily="2"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Submit as much evidence as you have to support your application</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Establish a point of contact with the LA</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Keep a diary of written and verbal correspondence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Don’t send originals of official documents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Keep copies of anything that you send off</a:t>
            </a:r>
            <a:endParaRPr lang="en-GB" sz="1600"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6" name="Title 6">
            <a:extLst>
              <a:ext uri="{FF2B5EF4-FFF2-40B4-BE49-F238E27FC236}">
                <a16:creationId xmlns:a16="http://schemas.microsoft.com/office/drawing/2014/main" id="{638697CC-6C2C-432F-A4AF-226D644AD744}"/>
              </a:ext>
            </a:extLst>
          </p:cNvPr>
          <p:cNvSpPr txBox="1">
            <a:spLocks/>
          </p:cNvSpPr>
          <p:nvPr/>
        </p:nvSpPr>
        <p:spPr>
          <a:xfrm>
            <a:off x="700570" y="226280"/>
            <a:ext cx="7913601"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TIPS</a:t>
            </a:r>
          </a:p>
        </p:txBody>
      </p:sp>
    </p:spTree>
    <p:extLst>
      <p:ext uri="{BB962C8B-B14F-4D97-AF65-F5344CB8AC3E}">
        <p14:creationId xmlns:p14="http://schemas.microsoft.com/office/powerpoint/2010/main" val="408704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766B-0C2B-33A3-6347-0EBB80C109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28683F-9405-81A9-2342-F7D2BCB279D9}"/>
              </a:ext>
            </a:extLst>
          </p:cNvPr>
          <p:cNvSpPr txBox="1"/>
          <p:nvPr/>
        </p:nvSpPr>
        <p:spPr>
          <a:xfrm>
            <a:off x="922241" y="1813952"/>
            <a:ext cx="8144142" cy="3194849"/>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0–6 – decision to carry out the assessment or not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000" dirty="0">
                <a:solidFill>
                  <a:srgbClr val="E7E6E6">
                    <a:lumMod val="50000"/>
                  </a:srgbClr>
                </a:solidFill>
                <a:latin typeface="Roboto Slab" pitchFamily="2" charset="0"/>
                <a:ea typeface="Roboto Slab" pitchFamily="2" charset="0"/>
              </a:rPr>
              <a:t>By week 6 the local authority should have confirmed in writing whether they will be carrying out an EHCN assessment.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With this decision letter the LA also needs to </a:t>
            </a:r>
            <a:r>
              <a:rPr lang="en-GB" sz="2000" dirty="0">
                <a:solidFill>
                  <a:srgbClr val="E7E6E6">
                    <a:lumMod val="50000"/>
                  </a:srgbClr>
                </a:solidFill>
                <a:latin typeface="Roboto Slab" pitchFamily="2" charset="0"/>
                <a:ea typeface="Roboto Slab" pitchFamily="2" charset="0"/>
              </a:rPr>
              <a:t>send you details of your right to appeal.</a:t>
            </a: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7A705534-7C86-3D7E-7C10-D0DEF34A343B}"/>
              </a:ext>
            </a:extLst>
          </p:cNvPr>
          <p:cNvSpPr txBox="1">
            <a:spLocks/>
          </p:cNvSpPr>
          <p:nvPr/>
        </p:nvSpPr>
        <p:spPr>
          <a:xfrm>
            <a:off x="759341" y="361235"/>
            <a:ext cx="1061985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700" cap="none" spc="0" normalizeH="0" baseline="0" noProof="0" dirty="0">
                <a:ln>
                  <a:noFill/>
                </a:ln>
                <a:solidFill>
                  <a:srgbClr val="3A2050"/>
                </a:solidFill>
                <a:effectLst/>
                <a:uLnTx/>
                <a:uFillTx/>
                <a:latin typeface="Calibri" panose="020F0502020204030204" pitchFamily="34" charset="0"/>
                <a:ea typeface="+mj-ea"/>
                <a:cs typeface="+mj-cs"/>
              </a:rPr>
              <a:t>Assessment Timescales</a:t>
            </a:r>
          </a:p>
        </p:txBody>
      </p:sp>
    </p:spTree>
    <p:extLst>
      <p:ext uri="{BB962C8B-B14F-4D97-AF65-F5344CB8AC3E}">
        <p14:creationId xmlns:p14="http://schemas.microsoft.com/office/powerpoint/2010/main" val="223545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3729E-9E46-2CE9-9EBD-0A97FC8F3A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59BD61-F582-F68B-2EC5-AF2A58732CDB}"/>
              </a:ext>
            </a:extLst>
          </p:cNvPr>
          <p:cNvSpPr txBox="1"/>
          <p:nvPr/>
        </p:nvSpPr>
        <p:spPr>
          <a:xfrm>
            <a:off x="922241" y="1251244"/>
            <a:ext cx="8144142" cy="5759654"/>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R="0" lvl="0" algn="l" defTabSz="914400" rtl="0" eaLnBrk="1" fontAlgn="auto" latinLnBrk="0" hangingPunct="1">
              <a:lnSpc>
                <a:spcPct val="150000"/>
              </a:lnSpc>
              <a:spcBef>
                <a:spcPts val="1000"/>
              </a:spcBef>
              <a:spcAft>
                <a:spcPts val="0"/>
              </a:spcAft>
              <a:buClrTx/>
              <a:buSzTx/>
              <a:tabLst/>
              <a:defRPr/>
            </a:pPr>
            <a:r>
              <a:rPr lang="en-GB" sz="2000" dirty="0">
                <a:solidFill>
                  <a:srgbClr val="E7E6E6">
                    <a:lumMod val="50000"/>
                  </a:srgbClr>
                </a:solidFill>
                <a:latin typeface="Roboto Slab" pitchFamily="2" charset="0"/>
                <a:ea typeface="Roboto Slab" pitchFamily="2" charset="0"/>
              </a:rPr>
              <a:t>If the Local Authority declines to conduct an Education, Health and Care needs assessment , you have a right of appeal to the SEND Tribunal.</a:t>
            </a:r>
          </a:p>
          <a:p>
            <a:pPr marR="0" lvl="0" algn="l" defTabSz="914400" rtl="0" eaLnBrk="1" fontAlgn="auto" latinLnBrk="0" hangingPunct="1">
              <a:lnSpc>
                <a:spcPct val="150000"/>
              </a:lnSpc>
              <a:spcBef>
                <a:spcPts val="1000"/>
              </a:spcBef>
              <a:spcAft>
                <a:spcPts val="0"/>
              </a:spcAft>
              <a:buClrTx/>
              <a:buSzTx/>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You have 2 months from the date of the decision letter or 1 month from the date of your mediation certificate, whichever is the later.</a:t>
            </a:r>
          </a:p>
          <a:p>
            <a:pPr marR="0" lvl="0" algn="l" defTabSz="914400" rtl="0" eaLnBrk="1" fontAlgn="auto" latinLnBrk="0" hangingPunct="1">
              <a:lnSpc>
                <a:spcPct val="150000"/>
              </a:lnSpc>
              <a:spcBef>
                <a:spcPts val="1000"/>
              </a:spcBef>
              <a:spcAft>
                <a:spcPts val="0"/>
              </a:spcAft>
              <a:buClrTx/>
              <a:buSzTx/>
              <a:tabLst/>
              <a:defRPr/>
            </a:pPr>
            <a:r>
              <a:rPr kumimoji="0" lang="en-GB" sz="2000" b="0" i="0" u="none" strike="noStrike" kern="1200" cap="none" spc="0" normalizeH="0" baseline="0" dirty="0">
                <a:ln>
                  <a:noFill/>
                </a:ln>
                <a:solidFill>
                  <a:srgbClr val="E7E6E6">
                    <a:lumMod val="50000"/>
                  </a:srgbClr>
                </a:solidFill>
                <a:effectLst/>
                <a:uLnTx/>
                <a:uFillTx/>
                <a:latin typeface="Roboto Slab" pitchFamily="2" charset="0"/>
                <a:ea typeface="Roboto Slab" pitchFamily="2" charset="0"/>
                <a:cs typeface="+mn-cs"/>
              </a:rPr>
              <a:t>You cannot send a refusal to assess appeal without a mediation certificate.</a:t>
            </a:r>
          </a:p>
          <a:p>
            <a:pPr marR="0" lvl="0" algn="l" defTabSz="914400" rtl="0" eaLnBrk="1" fontAlgn="auto" latinLnBrk="0" hangingPunct="1">
              <a:lnSpc>
                <a:spcPct val="150000"/>
              </a:lnSpc>
              <a:spcBef>
                <a:spcPts val="1000"/>
              </a:spcBef>
              <a:spcAft>
                <a:spcPts val="0"/>
              </a:spcAft>
              <a:buClrTx/>
              <a:buSzTx/>
              <a:tabLst/>
              <a:defRPr/>
            </a:pPr>
            <a:r>
              <a:rPr lang="en-GB" sz="2000" noProof="0" dirty="0">
                <a:solidFill>
                  <a:srgbClr val="E7E6E6">
                    <a:lumMod val="50000"/>
                  </a:srgbClr>
                </a:solidFill>
                <a:latin typeface="Roboto Slab" pitchFamily="2" charset="0"/>
                <a:ea typeface="Roboto Slab" pitchFamily="2" charset="0"/>
              </a:rPr>
              <a:t>The SEND Tribunal’s website gives information on how to apply and what you need to do.</a:t>
            </a: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7391822A-5EC2-A8CC-802F-4774E39EC9EF}"/>
              </a:ext>
            </a:extLst>
          </p:cNvPr>
          <p:cNvSpPr txBox="1">
            <a:spLocks/>
          </p:cNvSpPr>
          <p:nvPr/>
        </p:nvSpPr>
        <p:spPr>
          <a:xfrm>
            <a:off x="759341" y="361235"/>
            <a:ext cx="1061985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rgbClr val="3A2050"/>
                </a:solidFill>
              </a:rPr>
              <a:t>Right of Appeal</a:t>
            </a:r>
          </a:p>
        </p:txBody>
      </p:sp>
    </p:spTree>
    <p:extLst>
      <p:ext uri="{BB962C8B-B14F-4D97-AF65-F5344CB8AC3E}">
        <p14:creationId xmlns:p14="http://schemas.microsoft.com/office/powerpoint/2010/main" val="1766265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9A23-A721-CE9A-D11F-E8577F66AFE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388417-3C84-1117-4009-EC45BFB1EBAC}"/>
              </a:ext>
            </a:extLst>
          </p:cNvPr>
          <p:cNvSpPr txBox="1"/>
          <p:nvPr/>
        </p:nvSpPr>
        <p:spPr>
          <a:xfrm>
            <a:off x="616936" y="1796568"/>
            <a:ext cx="9318633" cy="4442242"/>
          </a:xfrm>
          <a:prstGeom prst="rect">
            <a:avLst/>
          </a:prstGeom>
          <a:noFill/>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Advices must be sought from:</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 child’s parent and the young person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Head teacher or Principle of current provision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Educational Psychologist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Health care professionals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Social care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Any person the LA thinks appropriate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Any person the young person/parent reasonably requests.</a:t>
            </a:r>
            <a:endParaRPr lang="en-GB" sz="2400" dirty="0"/>
          </a:p>
        </p:txBody>
      </p:sp>
      <p:sp>
        <p:nvSpPr>
          <p:cNvPr id="6" name="Title 6">
            <a:extLst>
              <a:ext uri="{FF2B5EF4-FFF2-40B4-BE49-F238E27FC236}">
                <a16:creationId xmlns:a16="http://schemas.microsoft.com/office/drawing/2014/main" id="{92FD2F8E-E38E-ED7C-18AE-295A6D1E2799}"/>
              </a:ext>
            </a:extLst>
          </p:cNvPr>
          <p:cNvSpPr txBox="1">
            <a:spLocks/>
          </p:cNvSpPr>
          <p:nvPr/>
        </p:nvSpPr>
        <p:spPr>
          <a:xfrm>
            <a:off x="439516" y="479493"/>
            <a:ext cx="10765296" cy="783639"/>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What happens during the assessment?</a:t>
            </a:r>
          </a:p>
        </p:txBody>
      </p:sp>
    </p:spTree>
    <p:extLst>
      <p:ext uri="{BB962C8B-B14F-4D97-AF65-F5344CB8AC3E}">
        <p14:creationId xmlns:p14="http://schemas.microsoft.com/office/powerpoint/2010/main" val="165823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9D12-D59F-7B8A-3559-6A712CB6E4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CF7964-AF86-437D-8E31-B8AFD411418F}"/>
              </a:ext>
            </a:extLst>
          </p:cNvPr>
          <p:cNvSpPr txBox="1"/>
          <p:nvPr/>
        </p:nvSpPr>
        <p:spPr>
          <a:xfrm>
            <a:off x="568280" y="1123425"/>
            <a:ext cx="8144142" cy="7667868"/>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solidFill>
                  <a:schemeClr val="bg1">
                    <a:lumMod val="50000"/>
                  </a:schemeClr>
                </a:solidFill>
                <a:latin typeface="Roboto Slab" pitchFamily="2" charset="0"/>
                <a:ea typeface="Roboto Slab" pitchFamily="2" charset="0"/>
              </a:rPr>
              <a:t>In </a:t>
            </a:r>
            <a:r>
              <a:rPr lang="en-US" b="0" i="0" dirty="0">
                <a:solidFill>
                  <a:schemeClr val="bg1">
                    <a:lumMod val="50000"/>
                  </a:schemeClr>
                </a:solidFill>
                <a:effectLst/>
                <a:latin typeface="Open Sans" panose="020B0606030504020204" pitchFamily="34" charset="0"/>
              </a:rPr>
              <a:t>Paragraph 9.51 of the SEND Code of Practice 2015 it states that advice from professionals should be </a:t>
            </a:r>
            <a:r>
              <a:rPr lang="en-GB" b="0" i="0" dirty="0">
                <a:solidFill>
                  <a:schemeClr val="bg1">
                    <a:lumMod val="50000"/>
                  </a:schemeClr>
                </a:solidFill>
                <a:effectLst/>
                <a:latin typeface="Roboto Slab" pitchFamily="2" charset="0"/>
                <a:ea typeface="Roboto Slab" pitchFamily="2" charset="0"/>
              </a:rPr>
              <a:t>specific, accessible and clear. It must not be affected by financial considerations (3.19) or aimed at a specific educational setting (3.22)</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solidFill>
                  <a:schemeClr val="bg1">
                    <a:lumMod val="50000"/>
                  </a:schemeClr>
                </a:solidFill>
                <a:latin typeface="Roboto Slab" pitchFamily="2" charset="0"/>
                <a:ea typeface="Roboto Slab" pitchFamily="2" charset="0"/>
              </a:rPr>
              <a:t>Recommendations about provision should be specified and quantified (3.27) in terms of  ‘no less than’ ‘at least’ or ‘always’ (3.28)</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b="0" i="0" dirty="0">
                <a:solidFill>
                  <a:schemeClr val="bg1">
                    <a:lumMod val="50000"/>
                  </a:schemeClr>
                </a:solidFill>
                <a:effectLst/>
                <a:latin typeface="Roboto Slab" pitchFamily="2" charset="0"/>
                <a:ea typeface="Roboto Slab" pitchFamily="2" charset="0"/>
              </a:rPr>
              <a:t>If a professional report already exists it can be used, but only if the</a:t>
            </a:r>
            <a:r>
              <a:rPr lang="en-GB" dirty="0">
                <a:solidFill>
                  <a:schemeClr val="bg1">
                    <a:lumMod val="50000"/>
                  </a:schemeClr>
                </a:solidFill>
                <a:latin typeface="Roboto Slab" pitchFamily="2" charset="0"/>
                <a:ea typeface="Roboto Slab" pitchFamily="2" charset="0"/>
              </a:rPr>
              <a:t> professional, the parent/carer and the LA accept that it is relevant, up to date and accurately reflects the young person’s current needs.</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solidFill>
                  <a:schemeClr val="bg1">
                    <a:lumMod val="50000"/>
                  </a:schemeClr>
                </a:solidFill>
                <a:latin typeface="Roboto Slab" pitchFamily="2" charset="0"/>
                <a:ea typeface="Roboto Slab" pitchFamily="2" charset="0"/>
              </a:rPr>
              <a:t>As a rough guide, reports over 2 years old are not generally considered to be sufficiently recent.</a:t>
            </a:r>
          </a:p>
          <a:p>
            <a:pPr marR="0" lvl="0" algn="l" defTabSz="914400" rtl="0" eaLnBrk="1" fontAlgn="auto" latinLnBrk="0" hangingPunct="1">
              <a:lnSpc>
                <a:spcPct val="150000"/>
              </a:lnSpc>
              <a:spcBef>
                <a:spcPts val="1000"/>
              </a:spcBef>
              <a:spcAft>
                <a:spcPts val="0"/>
              </a:spcAft>
              <a:buClrTx/>
              <a:buSzTx/>
              <a:tabLst/>
              <a:defRPr/>
            </a:pPr>
            <a:endParaRPr lang="en-GB" sz="1600" b="0" i="0" dirty="0">
              <a:solidFill>
                <a:schemeClr val="bg1">
                  <a:lumMod val="50000"/>
                </a:schemeClr>
              </a:solidFill>
              <a:effectLst/>
              <a:latin typeface="Roboto Slab" pitchFamily="2" charset="0"/>
              <a:ea typeface="Roboto Slab" pitchFamily="2" charset="0"/>
            </a:endParaRPr>
          </a:p>
          <a:p>
            <a:pPr marR="0" lvl="0" algn="l" defTabSz="914400" rtl="0" eaLnBrk="1" fontAlgn="auto" latinLnBrk="0" hangingPunct="1">
              <a:lnSpc>
                <a:spcPct val="150000"/>
              </a:lnSpc>
              <a:spcBef>
                <a:spcPts val="1000"/>
              </a:spcBef>
              <a:spcAft>
                <a:spcPts val="0"/>
              </a:spcAft>
              <a:buClrTx/>
              <a:buSzTx/>
              <a:tabLst/>
              <a:defRPr/>
            </a:pPr>
            <a:endParaRPr kumimoji="0" lang="en-GB" sz="1600" u="none" strike="noStrike" kern="1200" cap="none" spc="0" normalizeH="0" baseline="0" noProof="0" dirty="0">
              <a:ln>
                <a:noFill/>
              </a:ln>
              <a:solidFill>
                <a:schemeClr val="bg1">
                  <a:lumMod val="50000"/>
                </a:schemeClr>
              </a:solidFill>
              <a:uLnTx/>
              <a:uFillTx/>
              <a:latin typeface="Roboto Slab" pitchFamily="2" charset="0"/>
              <a:ea typeface="Roboto Slab" pitchFamily="2" charset="0"/>
              <a:cs typeface="Roboto Slab" pitchFamily="2" charset="0"/>
            </a:endParaRPr>
          </a:p>
          <a:p>
            <a:pPr marR="0" lvl="0" algn="l" defTabSz="914400" rtl="0" eaLnBrk="1" fontAlgn="auto" latinLnBrk="0" hangingPunct="1">
              <a:lnSpc>
                <a:spcPct val="150000"/>
              </a:lnSpc>
              <a:spcBef>
                <a:spcPts val="1000"/>
              </a:spcBef>
              <a:spcAft>
                <a:spcPts val="0"/>
              </a:spcAft>
              <a:buClrTx/>
              <a:buSzTx/>
              <a:tabLst/>
              <a:defRPr/>
            </a:pPr>
            <a:endParaRPr kumimoji="0" lang="en-GB" sz="1600" u="none" strike="noStrike" kern="1200" cap="none" spc="0" normalizeH="0" baseline="0" noProof="0" dirty="0">
              <a:ln>
                <a:noFill/>
              </a:ln>
              <a:solidFill>
                <a:schemeClr val="bg1">
                  <a:lumMod val="50000"/>
                </a:schemeClr>
              </a:solidFill>
              <a:uLnTx/>
              <a:uFillTx/>
              <a:latin typeface="Roboto Slab" pitchFamily="2" charset="0"/>
              <a:ea typeface="Roboto Slab" pitchFamily="2" charset="0"/>
              <a:cs typeface="Roboto Slab" pitchFamily="2" charset="0"/>
            </a:endParaRPr>
          </a:p>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chemeClr val="bg1">
                  <a:lumMod val="50000"/>
                </a:schemeClr>
              </a:solidFill>
              <a:effectLst/>
              <a:uLnTx/>
              <a:uFillTx/>
              <a:latin typeface="Roboto Slab" pitchFamily="2" charset="0"/>
              <a:ea typeface="Roboto Slab" pitchFamily="2" charset="0"/>
              <a:cs typeface="Roboto Slab" pitchFamily="2" charset="0"/>
            </a:endParaRPr>
          </a:p>
        </p:txBody>
      </p:sp>
      <p:sp>
        <p:nvSpPr>
          <p:cNvPr id="6" name="Title 6">
            <a:extLst>
              <a:ext uri="{FF2B5EF4-FFF2-40B4-BE49-F238E27FC236}">
                <a16:creationId xmlns:a16="http://schemas.microsoft.com/office/drawing/2014/main" id="{2F6A022B-2583-5569-5AE7-911305E10321}"/>
              </a:ext>
            </a:extLst>
          </p:cNvPr>
          <p:cNvSpPr txBox="1">
            <a:spLocks/>
          </p:cNvSpPr>
          <p:nvPr/>
        </p:nvSpPr>
        <p:spPr>
          <a:xfrm>
            <a:off x="759341" y="361235"/>
            <a:ext cx="1061985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rgbClr val="3A2050"/>
                </a:solidFill>
              </a:rPr>
              <a:t>Professional Assessments</a:t>
            </a:r>
          </a:p>
        </p:txBody>
      </p:sp>
    </p:spTree>
    <p:extLst>
      <p:ext uri="{BB962C8B-B14F-4D97-AF65-F5344CB8AC3E}">
        <p14:creationId xmlns:p14="http://schemas.microsoft.com/office/powerpoint/2010/main" val="3104886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B2169-6B7D-8F8D-5635-91D4B12825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D241F1-8EC3-D828-D966-64EE00014C7C}"/>
              </a:ext>
            </a:extLst>
          </p:cNvPr>
          <p:cNvSpPr txBox="1"/>
          <p:nvPr/>
        </p:nvSpPr>
        <p:spPr>
          <a:xfrm>
            <a:off x="568280" y="1123425"/>
            <a:ext cx="8144142" cy="7124130"/>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R="0" lvl="0" algn="l" defTabSz="914400" rtl="0" eaLnBrk="1" fontAlgn="auto" latinLnBrk="0" hangingPunct="1">
              <a:lnSpc>
                <a:spcPct val="150000"/>
              </a:lnSpc>
              <a:spcBef>
                <a:spcPts val="1000"/>
              </a:spcBef>
              <a:spcAft>
                <a:spcPts val="0"/>
              </a:spcAft>
              <a:buClrTx/>
              <a:buSzTx/>
              <a:tabLst/>
              <a:defRPr/>
            </a:pPr>
            <a:r>
              <a:rPr lang="en-GB" sz="1600" dirty="0">
                <a:solidFill>
                  <a:srgbClr val="E7E6E6">
                    <a:lumMod val="50000"/>
                  </a:srgbClr>
                </a:solidFill>
                <a:latin typeface="Roboto Slab" pitchFamily="2" charset="0"/>
                <a:ea typeface="Roboto Slab" pitchFamily="2" charset="0"/>
              </a:rPr>
              <a:t>If the Local Authority says that it cannot accept or use evidence from private reports, such as Educational Psychology, </a:t>
            </a:r>
            <a:r>
              <a:rPr lang="en-GB" sz="1600" dirty="0" err="1">
                <a:solidFill>
                  <a:srgbClr val="E7E6E6">
                    <a:lumMod val="50000"/>
                  </a:srgbClr>
                </a:solidFill>
                <a:latin typeface="Roboto Slab" pitchFamily="2" charset="0"/>
                <a:ea typeface="Roboto Slab" pitchFamily="2" charset="0"/>
              </a:rPr>
              <a:t>SaLT</a:t>
            </a:r>
            <a:r>
              <a:rPr lang="en-GB" sz="1600" dirty="0">
                <a:solidFill>
                  <a:srgbClr val="E7E6E6">
                    <a:lumMod val="50000"/>
                  </a:srgbClr>
                </a:solidFill>
                <a:latin typeface="Roboto Slab" pitchFamily="2" charset="0"/>
                <a:ea typeface="Roboto Slab" pitchFamily="2" charset="0"/>
              </a:rPr>
              <a:t> or OT, this is not legally correct and can be challenged.</a:t>
            </a:r>
          </a:p>
          <a:p>
            <a:pPr marR="0" lvl="0" algn="l" defTabSz="914400" rtl="0" eaLnBrk="1" fontAlgn="auto" latinLnBrk="0" hangingPunct="1">
              <a:lnSpc>
                <a:spcPct val="150000"/>
              </a:lnSpc>
              <a:spcBef>
                <a:spcPts val="1000"/>
              </a:spcBef>
              <a:spcAft>
                <a:spcPts val="0"/>
              </a:spcAft>
              <a:buClrTx/>
              <a:buSzTx/>
              <a:tabLst/>
              <a:defRPr/>
            </a:pPr>
            <a:r>
              <a:rPr lang="en-GB" sz="1600" b="0" i="0" dirty="0">
                <a:solidFill>
                  <a:schemeClr val="bg1">
                    <a:lumMod val="50000"/>
                  </a:schemeClr>
                </a:solidFill>
                <a:effectLst/>
                <a:latin typeface="Roboto Slab" pitchFamily="2" charset="0"/>
                <a:ea typeface="Roboto Slab" pitchFamily="2" charset="0"/>
                <a:cs typeface="Roboto Slab" pitchFamily="2" charset="0"/>
              </a:rPr>
              <a:t>SEND Regulation 7(b) says that the LA must consider all information provided by or at the request of a child, parent or young person. </a:t>
            </a:r>
          </a:p>
          <a:p>
            <a:pPr marR="0" lvl="0" algn="l" defTabSz="914400" rtl="0" eaLnBrk="1" fontAlgn="auto" latinLnBrk="0" hangingPunct="1">
              <a:lnSpc>
                <a:spcPct val="150000"/>
              </a:lnSpc>
              <a:spcBef>
                <a:spcPts val="1000"/>
              </a:spcBef>
              <a:spcAft>
                <a:spcPts val="0"/>
              </a:spcAft>
              <a:buClrTx/>
              <a:buSzTx/>
              <a:tabLst/>
              <a:defRPr/>
            </a:pPr>
            <a:r>
              <a:rPr lang="en-GB" sz="1600" b="0" i="0" dirty="0">
                <a:solidFill>
                  <a:schemeClr val="bg1">
                    <a:lumMod val="50000"/>
                  </a:schemeClr>
                </a:solidFill>
                <a:effectLst/>
                <a:latin typeface="Roboto Slab" pitchFamily="2" charset="0"/>
                <a:ea typeface="Roboto Slab" pitchFamily="2" charset="0"/>
                <a:cs typeface="Roboto Slab" pitchFamily="2" charset="0"/>
              </a:rPr>
              <a:t>Your LA must send copies of your advice and information to all the other people from whom advice and information is being sought. This is set out in SEND Regulation 6(3).</a:t>
            </a:r>
          </a:p>
          <a:p>
            <a:pPr marR="0" lvl="0" algn="l" defTabSz="914400" rtl="0" eaLnBrk="1" fontAlgn="auto" latinLnBrk="0" hangingPunct="1">
              <a:lnSpc>
                <a:spcPct val="150000"/>
              </a:lnSpc>
              <a:spcBef>
                <a:spcPts val="1000"/>
              </a:spcBef>
              <a:spcAft>
                <a:spcPts val="0"/>
              </a:spcAft>
              <a:buClrTx/>
              <a:buSzTx/>
              <a:tabLst/>
              <a:defRPr/>
            </a:pPr>
            <a:r>
              <a:rPr kumimoji="0" lang="en-GB" sz="1600" u="none" strike="noStrike" kern="1200" cap="none" spc="0" normalizeH="0" baseline="0" noProof="0" dirty="0">
                <a:ln>
                  <a:noFill/>
                </a:ln>
                <a:solidFill>
                  <a:schemeClr val="bg1">
                    <a:lumMod val="50000"/>
                  </a:schemeClr>
                </a:solidFill>
                <a:uLnTx/>
                <a:uFillTx/>
                <a:latin typeface="Roboto Slab" pitchFamily="2" charset="0"/>
                <a:ea typeface="Roboto Slab" pitchFamily="2" charset="0"/>
                <a:cs typeface="Roboto Slab" pitchFamily="2" charset="0"/>
              </a:rPr>
              <a:t>The LA cannot use the reason that there is a shortage of professionals, usually Educational Psychologists, to delay the statutory 20 week timescale. The courts and the LGSCO recently confirmed that this is not a valid reason for delay, and the LA must find alternative ways e.g. using a private service.</a:t>
            </a:r>
          </a:p>
          <a:p>
            <a:pPr marR="0" lvl="0" algn="l" defTabSz="914400" rtl="0" eaLnBrk="1" fontAlgn="auto" latinLnBrk="0" hangingPunct="1">
              <a:lnSpc>
                <a:spcPct val="150000"/>
              </a:lnSpc>
              <a:spcBef>
                <a:spcPts val="1000"/>
              </a:spcBef>
              <a:spcAft>
                <a:spcPts val="0"/>
              </a:spcAft>
              <a:buClrTx/>
              <a:buSzTx/>
              <a:tabLst/>
              <a:defRPr/>
            </a:pPr>
            <a:endParaRPr kumimoji="0" lang="en-GB" sz="1600" u="none" strike="noStrike" kern="1200" cap="none" spc="0" normalizeH="0" baseline="0" noProof="0" dirty="0">
              <a:ln>
                <a:noFill/>
              </a:ln>
              <a:solidFill>
                <a:schemeClr val="bg1">
                  <a:lumMod val="50000"/>
                </a:schemeClr>
              </a:solidFill>
              <a:uLnTx/>
              <a:uFillTx/>
              <a:latin typeface="Roboto Slab" pitchFamily="2" charset="0"/>
              <a:ea typeface="Roboto Slab" pitchFamily="2" charset="0"/>
              <a:cs typeface="Roboto Slab" pitchFamily="2" charset="0"/>
            </a:endParaRPr>
          </a:p>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chemeClr val="bg1">
                  <a:lumMod val="50000"/>
                </a:schemeClr>
              </a:solidFill>
              <a:effectLst/>
              <a:uLnTx/>
              <a:uFillTx/>
              <a:latin typeface="Roboto Slab" pitchFamily="2" charset="0"/>
              <a:ea typeface="Roboto Slab" pitchFamily="2" charset="0"/>
              <a:cs typeface="Roboto Slab" pitchFamily="2" charset="0"/>
            </a:endParaRPr>
          </a:p>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6B100F9A-6628-780E-6258-BBB17D82A994}"/>
              </a:ext>
            </a:extLst>
          </p:cNvPr>
          <p:cNvSpPr txBox="1">
            <a:spLocks/>
          </p:cNvSpPr>
          <p:nvPr/>
        </p:nvSpPr>
        <p:spPr>
          <a:xfrm>
            <a:off x="759341" y="361235"/>
            <a:ext cx="1061985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rgbClr val="3A2050"/>
                </a:solidFill>
              </a:rPr>
              <a:t>Tips:</a:t>
            </a:r>
          </a:p>
        </p:txBody>
      </p:sp>
    </p:spTree>
    <p:extLst>
      <p:ext uri="{BB962C8B-B14F-4D97-AF65-F5344CB8AC3E}">
        <p14:creationId xmlns:p14="http://schemas.microsoft.com/office/powerpoint/2010/main" val="560927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A1DD0-8965-33B1-8276-1CC51BCFEC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84B182-C1C0-9960-6434-50283D795CD1}"/>
              </a:ext>
            </a:extLst>
          </p:cNvPr>
          <p:cNvSpPr txBox="1"/>
          <p:nvPr/>
        </p:nvSpPr>
        <p:spPr>
          <a:xfrm>
            <a:off x="922241" y="1813952"/>
            <a:ext cx="8144142" cy="3784754"/>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0–6 – decision to carry out the assessment or not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6-12 – assessment carried out</a:t>
            </a:r>
          </a:p>
          <a:p>
            <a:pPr marR="0" lvl="0" algn="l" defTabSz="914400" rtl="0" eaLnBrk="1" fontAlgn="auto" latinLnBrk="0" hangingPunct="1">
              <a:lnSpc>
                <a:spcPct val="150000"/>
              </a:lnSpc>
              <a:spcBef>
                <a:spcPts val="1000"/>
              </a:spcBef>
              <a:spcAft>
                <a:spcPts val="0"/>
              </a:spcAft>
              <a:buClrTx/>
              <a:buSzTx/>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SEND Regulation 8(1) and the COP Paragraph 9.52 state that professional must respond within 6 weeks to requests from the LA for information.</a:t>
            </a:r>
          </a:p>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B66FC541-E754-E443-E640-FD9B4E85697E}"/>
              </a:ext>
            </a:extLst>
          </p:cNvPr>
          <p:cNvSpPr txBox="1">
            <a:spLocks/>
          </p:cNvSpPr>
          <p:nvPr/>
        </p:nvSpPr>
        <p:spPr>
          <a:xfrm>
            <a:off x="759341" y="361235"/>
            <a:ext cx="1061985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Assessment Timescales</a:t>
            </a:r>
          </a:p>
        </p:txBody>
      </p:sp>
    </p:spTree>
    <p:extLst>
      <p:ext uri="{BB962C8B-B14F-4D97-AF65-F5344CB8AC3E}">
        <p14:creationId xmlns:p14="http://schemas.microsoft.com/office/powerpoint/2010/main" val="11546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CAC82-4993-12FE-CCB6-F594241DBA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735234-4A78-6343-42D2-8F29B6E7B222}"/>
              </a:ext>
            </a:extLst>
          </p:cNvPr>
          <p:cNvSpPr txBox="1"/>
          <p:nvPr/>
        </p:nvSpPr>
        <p:spPr>
          <a:xfrm>
            <a:off x="922241" y="1251244"/>
            <a:ext cx="8144142" cy="5759654"/>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R="0" lvl="0" algn="l" defTabSz="914400" rtl="0" eaLnBrk="1" fontAlgn="auto" latinLnBrk="0" hangingPunct="1">
              <a:lnSpc>
                <a:spcPct val="150000"/>
              </a:lnSpc>
              <a:spcBef>
                <a:spcPts val="1000"/>
              </a:spcBef>
              <a:spcAft>
                <a:spcPts val="0"/>
              </a:spcAft>
              <a:buClrTx/>
              <a:buSzTx/>
              <a:tabLst/>
              <a:defRPr/>
            </a:pPr>
            <a:r>
              <a:rPr lang="en-GB" sz="2000" dirty="0">
                <a:solidFill>
                  <a:srgbClr val="E7E6E6">
                    <a:lumMod val="50000"/>
                  </a:srgbClr>
                </a:solidFill>
                <a:latin typeface="Roboto Slab" pitchFamily="2" charset="0"/>
                <a:ea typeface="Roboto Slab" pitchFamily="2" charset="0"/>
              </a:rPr>
              <a:t>If the Local Authority reviews the evidence and refuses to issue an Education, Health and Care Plan, you have a right of appeal to the SEND Tribunal.</a:t>
            </a:r>
          </a:p>
          <a:p>
            <a:pPr marR="0" lvl="0" algn="l" defTabSz="914400" rtl="0" eaLnBrk="1" fontAlgn="auto" latinLnBrk="0" hangingPunct="1">
              <a:lnSpc>
                <a:spcPct val="150000"/>
              </a:lnSpc>
              <a:spcBef>
                <a:spcPts val="1000"/>
              </a:spcBef>
              <a:spcAft>
                <a:spcPts val="0"/>
              </a:spcAft>
              <a:buClrTx/>
              <a:buSzTx/>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You have 2 months from the date of the decision letter or 1 month from the date of your mediation certificate, whichever is the later.</a:t>
            </a:r>
          </a:p>
          <a:p>
            <a:pPr marR="0" lvl="0" algn="l" defTabSz="914400" rtl="0" eaLnBrk="1" fontAlgn="auto" latinLnBrk="0" hangingPunct="1">
              <a:lnSpc>
                <a:spcPct val="150000"/>
              </a:lnSpc>
              <a:spcBef>
                <a:spcPts val="1000"/>
              </a:spcBef>
              <a:spcAft>
                <a:spcPts val="0"/>
              </a:spcAft>
              <a:buClrTx/>
              <a:buSzTx/>
              <a:tabLst/>
              <a:defRPr/>
            </a:pPr>
            <a:r>
              <a:rPr kumimoji="0" lang="en-GB" sz="2000" b="0" i="0" u="none" strike="noStrike" kern="1200" cap="none" spc="0" normalizeH="0" baseline="0" dirty="0">
                <a:ln>
                  <a:noFill/>
                </a:ln>
                <a:solidFill>
                  <a:srgbClr val="E7E6E6">
                    <a:lumMod val="50000"/>
                  </a:srgbClr>
                </a:solidFill>
                <a:effectLst/>
                <a:uLnTx/>
                <a:uFillTx/>
                <a:latin typeface="Roboto Slab" pitchFamily="2" charset="0"/>
                <a:ea typeface="Roboto Slab" pitchFamily="2" charset="0"/>
                <a:cs typeface="+mn-cs"/>
              </a:rPr>
              <a:t>You cannot send a refusal to </a:t>
            </a:r>
            <a:r>
              <a:rPr lang="en-GB" sz="2000" dirty="0">
                <a:solidFill>
                  <a:srgbClr val="E7E6E6">
                    <a:lumMod val="50000"/>
                  </a:srgbClr>
                </a:solidFill>
                <a:latin typeface="Roboto Slab" pitchFamily="2" charset="0"/>
                <a:ea typeface="Roboto Slab" pitchFamily="2" charset="0"/>
              </a:rPr>
              <a:t>issue</a:t>
            </a:r>
            <a:r>
              <a:rPr kumimoji="0" lang="en-GB" sz="2000" b="0" i="0" u="none" strike="noStrike" kern="1200" cap="none" spc="0" normalizeH="0" baseline="0" dirty="0">
                <a:ln>
                  <a:noFill/>
                </a:ln>
                <a:solidFill>
                  <a:srgbClr val="E7E6E6">
                    <a:lumMod val="50000"/>
                  </a:srgbClr>
                </a:solidFill>
                <a:effectLst/>
                <a:uLnTx/>
                <a:uFillTx/>
                <a:latin typeface="Roboto Slab" pitchFamily="2" charset="0"/>
                <a:ea typeface="Roboto Slab" pitchFamily="2" charset="0"/>
                <a:cs typeface="+mn-cs"/>
              </a:rPr>
              <a:t> appeal without a mediation certificate.</a:t>
            </a:r>
          </a:p>
          <a:p>
            <a:pPr marR="0" lvl="0" algn="l" defTabSz="914400" rtl="0" eaLnBrk="1" fontAlgn="auto" latinLnBrk="0" hangingPunct="1">
              <a:lnSpc>
                <a:spcPct val="150000"/>
              </a:lnSpc>
              <a:spcBef>
                <a:spcPts val="1000"/>
              </a:spcBef>
              <a:spcAft>
                <a:spcPts val="0"/>
              </a:spcAft>
              <a:buClrTx/>
              <a:buSzTx/>
              <a:tabLst/>
              <a:defRPr/>
            </a:pPr>
            <a:r>
              <a:rPr lang="en-GB" sz="2000" noProof="0" dirty="0">
                <a:solidFill>
                  <a:srgbClr val="E7E6E6">
                    <a:lumMod val="50000"/>
                  </a:srgbClr>
                </a:solidFill>
                <a:latin typeface="Roboto Slab" pitchFamily="2" charset="0"/>
                <a:ea typeface="Roboto Slab" pitchFamily="2" charset="0"/>
              </a:rPr>
              <a:t>The SEND Tribunal’s website gives information on how to apply and what you need to do.</a:t>
            </a: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01D55104-B22B-B873-6B12-DFB1662145D8}"/>
              </a:ext>
            </a:extLst>
          </p:cNvPr>
          <p:cNvSpPr txBox="1">
            <a:spLocks/>
          </p:cNvSpPr>
          <p:nvPr/>
        </p:nvSpPr>
        <p:spPr>
          <a:xfrm>
            <a:off x="759341" y="361235"/>
            <a:ext cx="1061985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rgbClr val="3A2050"/>
                </a:solidFill>
              </a:rPr>
              <a:t>Right of Appeal</a:t>
            </a:r>
          </a:p>
        </p:txBody>
      </p:sp>
    </p:spTree>
    <p:extLst>
      <p:ext uri="{BB962C8B-B14F-4D97-AF65-F5344CB8AC3E}">
        <p14:creationId xmlns:p14="http://schemas.microsoft.com/office/powerpoint/2010/main" val="164373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2C5E8-7A47-8D64-C7E5-7B25C76AD2D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021290C-74E9-C6FE-0A20-596846883E92}"/>
              </a:ext>
            </a:extLst>
          </p:cNvPr>
          <p:cNvSpPr txBox="1"/>
          <p:nvPr/>
        </p:nvSpPr>
        <p:spPr>
          <a:xfrm>
            <a:off x="473015" y="1700016"/>
            <a:ext cx="8943939" cy="3266920"/>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0000"/>
                </a:solidFill>
                <a:effectLst/>
                <a:uLnTx/>
                <a:uFillTx/>
                <a:latin typeface="Roboto Slab" pitchFamily="2" charset="0"/>
                <a:ea typeface="Roboto Slab" pitchFamily="2" charset="0"/>
                <a:cs typeface="+mn-cs"/>
              </a:rPr>
              <a:t>15 days to respond/make representations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Must not name a school or type of school</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Advices must be attached as appendices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If amendments are agreed an amended draft will be issued</a:t>
            </a:r>
          </a:p>
          <a:p>
            <a:pPr lvl="0">
              <a:lnSpc>
                <a:spcPct val="107000"/>
              </a:lnSpc>
              <a:spcAft>
                <a:spcPts val="800"/>
              </a:spcAft>
            </a:pPr>
            <a:endParaRPr lang="en-GB" kern="100" dirty="0">
              <a:effectLst/>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itle 6">
            <a:extLst>
              <a:ext uri="{FF2B5EF4-FFF2-40B4-BE49-F238E27FC236}">
                <a16:creationId xmlns:a16="http://schemas.microsoft.com/office/drawing/2014/main" id="{D13BEFE7-A1AC-8958-ECD7-DB31A461BF42}"/>
              </a:ext>
            </a:extLst>
          </p:cNvPr>
          <p:cNvSpPr txBox="1">
            <a:spLocks/>
          </p:cNvSpPr>
          <p:nvPr/>
        </p:nvSpPr>
        <p:spPr>
          <a:xfrm>
            <a:off x="473016" y="296581"/>
            <a:ext cx="7913601"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Draft EHCP</a:t>
            </a:r>
          </a:p>
        </p:txBody>
      </p:sp>
    </p:spTree>
    <p:extLst>
      <p:ext uri="{BB962C8B-B14F-4D97-AF65-F5344CB8AC3E}">
        <p14:creationId xmlns:p14="http://schemas.microsoft.com/office/powerpoint/2010/main" val="286381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1659-AF4D-CD81-CD2D-E182A00B1F1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3ABB801-593B-BC17-E9F1-47D0564D13DE}"/>
              </a:ext>
            </a:extLst>
          </p:cNvPr>
          <p:cNvSpPr txBox="1"/>
          <p:nvPr/>
        </p:nvSpPr>
        <p:spPr>
          <a:xfrm>
            <a:off x="632460" y="1356531"/>
            <a:ext cx="11559540" cy="553792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 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Views, interests and aspirations of the child/young person and their parents.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 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 child/young person’s Special Educational Needs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 C</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Health Care Needs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 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Social Care Needs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4F7D0A56-C6B7-633F-E40D-6885AF7A071F}"/>
              </a:ext>
            </a:extLst>
          </p:cNvPr>
          <p:cNvSpPr txBox="1">
            <a:spLocks/>
          </p:cNvSpPr>
          <p:nvPr/>
        </p:nvSpPr>
        <p:spPr>
          <a:xfrm>
            <a:off x="473016" y="453600"/>
            <a:ext cx="7913601" cy="651870"/>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Contents of the EHCP:</a:t>
            </a:r>
          </a:p>
        </p:txBody>
      </p:sp>
    </p:spTree>
    <p:extLst>
      <p:ext uri="{BB962C8B-B14F-4D97-AF65-F5344CB8AC3E}">
        <p14:creationId xmlns:p14="http://schemas.microsoft.com/office/powerpoint/2010/main" val="477762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32C7D-5E2C-26C8-7ABB-790495CB4F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9A2DF3-95E5-4D72-E975-3DAF574DE566}"/>
              </a:ext>
            </a:extLst>
          </p:cNvPr>
          <p:cNvSpPr txBox="1"/>
          <p:nvPr/>
        </p:nvSpPr>
        <p:spPr>
          <a:xfrm>
            <a:off x="473016" y="1492189"/>
            <a:ext cx="9803174" cy="5923481"/>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 legal document that sets out the young person’s needs and the provision that is required.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It MUST cover education and may cover Health and/or Social Care needs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Legislation:-</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•Children and Families Act 2014 (Part 3)</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•Special educational needs and disability code of practice: 0 to 25 years (revised 2015)</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7" name="Title 6">
            <a:extLst>
              <a:ext uri="{FF2B5EF4-FFF2-40B4-BE49-F238E27FC236}">
                <a16:creationId xmlns:a16="http://schemas.microsoft.com/office/drawing/2014/main" id="{EC7F47DD-CA3E-03A6-996D-9DC97A191086}"/>
              </a:ext>
            </a:extLst>
          </p:cNvPr>
          <p:cNvSpPr>
            <a:spLocks noGrp="1"/>
          </p:cNvSpPr>
          <p:nvPr>
            <p:ph type="title"/>
          </p:nvPr>
        </p:nvSpPr>
        <p:spPr>
          <a:xfrm>
            <a:off x="473016" y="453599"/>
            <a:ext cx="7913601" cy="708629"/>
          </a:xfrm>
        </p:spPr>
        <p:txBody>
          <a:bodyPr>
            <a:normAutofit/>
          </a:bodyPr>
          <a:lstStyle/>
          <a:p>
            <a:r>
              <a:rPr lang="en-GB" dirty="0"/>
              <a:t>What is an EHCP?</a:t>
            </a:r>
          </a:p>
        </p:txBody>
      </p:sp>
    </p:spTree>
    <p:extLst>
      <p:ext uri="{BB962C8B-B14F-4D97-AF65-F5344CB8AC3E}">
        <p14:creationId xmlns:p14="http://schemas.microsoft.com/office/powerpoint/2010/main" val="1294957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8D4A5-055C-E4A1-584A-2076B3524D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C9EB88-8B5A-FAC5-AD44-3B09EE229E42}"/>
              </a:ext>
            </a:extLst>
          </p:cNvPr>
          <p:cNvSpPr txBox="1"/>
          <p:nvPr/>
        </p:nvSpPr>
        <p:spPr>
          <a:xfrm>
            <a:off x="473016" y="610136"/>
            <a:ext cx="11213797"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 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Outcomes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2400" dirty="0">
              <a:solidFill>
                <a:srgbClr val="E7E6E6">
                  <a:lumMod val="50000"/>
                </a:srgbClr>
              </a:solidFill>
              <a:latin typeface="Roboto Slab" pitchFamily="2" charset="0"/>
              <a:ea typeface="Roboto Slab" pitchFamily="2"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 F</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Special educational provision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 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Health Care Provision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 H (1)</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Social Care Provision required under the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CSDPA 1970</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925D95FF-921A-22EE-24E7-53566AC87707}"/>
              </a:ext>
            </a:extLst>
          </p:cNvPr>
          <p:cNvSpPr txBox="1">
            <a:spLocks/>
          </p:cNvSpPr>
          <p:nvPr/>
        </p:nvSpPr>
        <p:spPr>
          <a:xfrm>
            <a:off x="473016" y="453600"/>
            <a:ext cx="7913601" cy="651870"/>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endParaRPr lang="en-GB" dirty="0"/>
          </a:p>
        </p:txBody>
      </p:sp>
    </p:spTree>
    <p:extLst>
      <p:ext uri="{BB962C8B-B14F-4D97-AF65-F5344CB8AC3E}">
        <p14:creationId xmlns:p14="http://schemas.microsoft.com/office/powerpoint/2010/main" val="199348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FCC71-CE7D-654C-C9FF-CA367F79DEB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120550-9247-1834-1C64-4E6A41EEBCFD}"/>
              </a:ext>
            </a:extLst>
          </p:cNvPr>
          <p:cNvSpPr txBox="1"/>
          <p:nvPr/>
        </p:nvSpPr>
        <p:spPr>
          <a:xfrm>
            <a:off x="563313" y="1041785"/>
            <a:ext cx="10177476" cy="5509200"/>
          </a:xfrm>
          <a:prstGeom prst="rect">
            <a:avLst/>
          </a:prstGeom>
          <a:noFill/>
        </p:spPr>
        <p:txBody>
          <a:bodyPr wrap="square">
            <a:spAutoFit/>
          </a:bodyPr>
          <a:lstStyle/>
          <a:p>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Section H (2)</a:t>
            </a:r>
            <a:b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Other Social Care Provision</a:t>
            </a:r>
          </a:p>
          <a:p>
            <a:b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br>
              <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Section I</a:t>
            </a:r>
            <a:b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Name/type of school</a:t>
            </a:r>
          </a:p>
          <a:p>
            <a:b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br>
              <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Section J</a:t>
            </a:r>
            <a:b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Personal Budget</a:t>
            </a:r>
          </a:p>
          <a:p>
            <a:b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br>
              <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Section K</a:t>
            </a:r>
            <a:b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The advice and information gathered during the </a:t>
            </a:r>
            <a:b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b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j-cs"/>
              </a:rPr>
              <a:t>assessment</a:t>
            </a:r>
            <a:endParaRPr lang="en-GB" dirty="0"/>
          </a:p>
          <a:p>
            <a:endParaRPr lang="en-GB" dirty="0"/>
          </a:p>
        </p:txBody>
      </p:sp>
      <p:sp>
        <p:nvSpPr>
          <p:cNvPr id="6" name="Title 6">
            <a:extLst>
              <a:ext uri="{FF2B5EF4-FFF2-40B4-BE49-F238E27FC236}">
                <a16:creationId xmlns:a16="http://schemas.microsoft.com/office/drawing/2014/main" id="{E66424BB-3AB1-A740-55BC-F92A0A07227C}"/>
              </a:ext>
            </a:extLst>
          </p:cNvPr>
          <p:cNvSpPr txBox="1">
            <a:spLocks/>
          </p:cNvSpPr>
          <p:nvPr/>
        </p:nvSpPr>
        <p:spPr>
          <a:xfrm>
            <a:off x="563313" y="0"/>
            <a:ext cx="7913601"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endParaRPr lang="en-GB" dirty="0"/>
          </a:p>
        </p:txBody>
      </p:sp>
    </p:spTree>
    <p:extLst>
      <p:ext uri="{BB962C8B-B14F-4D97-AF65-F5344CB8AC3E}">
        <p14:creationId xmlns:p14="http://schemas.microsoft.com/office/powerpoint/2010/main" val="488491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18C72-DA54-53AC-D0FB-86E5AA69C7A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1CF57DC-8FD8-56F7-4549-D4A984B167CD}"/>
              </a:ext>
            </a:extLst>
          </p:cNvPr>
          <p:cNvSpPr txBox="1"/>
          <p:nvPr/>
        </p:nvSpPr>
        <p:spPr>
          <a:xfrm>
            <a:off x="473015" y="1700016"/>
            <a:ext cx="8943939" cy="5426486"/>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0000"/>
                </a:solidFill>
                <a:effectLst/>
                <a:uLnTx/>
                <a:uFillTx/>
                <a:latin typeface="Roboto Slab" pitchFamily="2" charset="0"/>
                <a:ea typeface="Roboto Slab" pitchFamily="2" charset="0"/>
                <a:cs typeface="+mn-cs"/>
              </a:rPr>
              <a:t>15 days to respond/make representations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Paying particular attention to Section B and Section F</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Use all the reports that are attached with the Draft EHCP and were used as the evidence for the plan.</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Ensure that all needs (Section B) and all provision required to meet those needs (Section F) that are specified within the reports are included in the Draft EHCP.</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Highlight any that are not and that you wish to be included. Send the highlighted amendments back to the LA within 15 days.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00" cap="none" spc="0" normalizeH="0" baseline="0" noProof="0" dirty="0">
              <a:ln>
                <a:noFill/>
              </a:ln>
              <a:solidFill>
                <a:srgbClr val="3A2050"/>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dirty="0">
                <a:ln>
                  <a:noFill/>
                </a:ln>
                <a:solidFill>
                  <a:srgbClr val="3A2050"/>
                </a:solidFill>
                <a:effectLst/>
                <a:uLnTx/>
                <a:uFillTx/>
                <a:latin typeface="Aptos" panose="020B0004020202020204" pitchFamily="34" charset="0"/>
                <a:ea typeface="Aptos" panose="020B0004020202020204" pitchFamily="34" charset="0"/>
                <a:cs typeface="Times New Roman" panose="02020603050405020304" pitchFamily="18" charset="0"/>
              </a:rPr>
              <a:t> </a:t>
            </a:r>
            <a:endParaRPr kumimoji="0" lang="en-GB" sz="1100" b="0" i="0" u="none" strike="noStrike" kern="100" cap="none" spc="0" normalizeH="0" baseline="0" noProof="0" dirty="0">
              <a:ln>
                <a:noFill/>
              </a:ln>
              <a:solidFill>
                <a:srgbClr val="3A205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6" name="Title 6">
            <a:extLst>
              <a:ext uri="{FF2B5EF4-FFF2-40B4-BE49-F238E27FC236}">
                <a16:creationId xmlns:a16="http://schemas.microsoft.com/office/drawing/2014/main" id="{ECB9A0D2-D496-0BA5-B73F-78EF4BDAD111}"/>
              </a:ext>
            </a:extLst>
          </p:cNvPr>
          <p:cNvSpPr txBox="1">
            <a:spLocks/>
          </p:cNvSpPr>
          <p:nvPr/>
        </p:nvSpPr>
        <p:spPr>
          <a:xfrm>
            <a:off x="473016" y="296581"/>
            <a:ext cx="7913601"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700" cap="none" spc="0" normalizeH="0" baseline="0" noProof="0" dirty="0">
                <a:ln>
                  <a:noFill/>
                </a:ln>
                <a:solidFill>
                  <a:srgbClr val="3A2050"/>
                </a:solidFill>
                <a:effectLst/>
                <a:uLnTx/>
                <a:uFillTx/>
                <a:latin typeface="Calibri" panose="020F0502020204030204" pitchFamily="34" charset="0"/>
                <a:ea typeface="+mj-ea"/>
                <a:cs typeface="+mj-cs"/>
              </a:rPr>
              <a:t>Draft EHCP</a:t>
            </a:r>
          </a:p>
        </p:txBody>
      </p:sp>
    </p:spTree>
    <p:extLst>
      <p:ext uri="{BB962C8B-B14F-4D97-AF65-F5344CB8AC3E}">
        <p14:creationId xmlns:p14="http://schemas.microsoft.com/office/powerpoint/2010/main" val="2515473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4CE16-9414-3277-BB0E-B3A17A5DBC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AAA2D73-1BC0-FD6C-D385-8CD01F063585}"/>
              </a:ext>
            </a:extLst>
          </p:cNvPr>
          <p:cNvSpPr txBox="1"/>
          <p:nvPr/>
        </p:nvSpPr>
        <p:spPr>
          <a:xfrm>
            <a:off x="632460" y="1356531"/>
            <a:ext cx="11559540" cy="4779770"/>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 LA must name the maintained mainstream or special school, non-maintained special school or Section 41 school of parent's choice unless –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it is unsuitable to the child’s, age, ability, aptitude or SEN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it is incompatible with the efficient education of others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it is incompatible with the efficient use of resources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AD32D4BF-59C6-B6EF-F26F-E86E10C80FEB}"/>
              </a:ext>
            </a:extLst>
          </p:cNvPr>
          <p:cNvSpPr txBox="1">
            <a:spLocks/>
          </p:cNvSpPr>
          <p:nvPr/>
        </p:nvSpPr>
        <p:spPr>
          <a:xfrm>
            <a:off x="473016" y="453600"/>
            <a:ext cx="7913601" cy="651870"/>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Naming a School:</a:t>
            </a:r>
          </a:p>
        </p:txBody>
      </p:sp>
    </p:spTree>
    <p:extLst>
      <p:ext uri="{BB962C8B-B14F-4D97-AF65-F5344CB8AC3E}">
        <p14:creationId xmlns:p14="http://schemas.microsoft.com/office/powerpoint/2010/main" val="1639257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559FD-7682-F1F8-4546-143CBF9DFA8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248682D-D760-0484-8BA8-913DF03D8252}"/>
              </a:ext>
            </a:extLst>
          </p:cNvPr>
          <p:cNvSpPr txBox="1"/>
          <p:nvPr/>
        </p:nvSpPr>
        <p:spPr>
          <a:xfrm>
            <a:off x="632460" y="1672725"/>
            <a:ext cx="10724901" cy="4743863"/>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You have a right to request any of the following types of provision to be named in the EHCP</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2400" dirty="0">
              <a:solidFill>
                <a:srgbClr val="E7E6E6">
                  <a:lumMod val="50000"/>
                </a:srgbClr>
              </a:solidFill>
              <a:latin typeface="Roboto Slab" pitchFamily="2" charset="0"/>
              <a:ea typeface="Roboto Slab" pitchFamily="2" charset="0"/>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Maintained School or nursery (mainstream or special)</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400" dirty="0">
                <a:solidFill>
                  <a:srgbClr val="E7E6E6">
                    <a:lumMod val="50000"/>
                  </a:srgbClr>
                </a:solidFill>
                <a:latin typeface="Roboto Slab" pitchFamily="2" charset="0"/>
                <a:ea typeface="Roboto Slab" pitchFamily="2" charset="0"/>
              </a:rPr>
              <a:t>Academy (mainstream or special</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An institution in the Further Education sector</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400" dirty="0">
                <a:solidFill>
                  <a:srgbClr val="E7E6E6">
                    <a:lumMod val="50000"/>
                  </a:srgbClr>
                </a:solidFill>
                <a:latin typeface="Roboto Slab" pitchFamily="2" charset="0"/>
                <a:ea typeface="Roboto Slab" pitchFamily="2" charset="0"/>
              </a:rPr>
              <a:t>A non-maintained special school</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 section 41 school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04557A0C-80FA-D107-287F-C746DE31221A}"/>
              </a:ext>
            </a:extLst>
          </p:cNvPr>
          <p:cNvSpPr txBox="1">
            <a:spLocks/>
          </p:cNvSpPr>
          <p:nvPr/>
        </p:nvSpPr>
        <p:spPr>
          <a:xfrm>
            <a:off x="473016" y="213646"/>
            <a:ext cx="7913601" cy="134168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What type of school/provision can you request?</a:t>
            </a:r>
          </a:p>
        </p:txBody>
      </p:sp>
    </p:spTree>
    <p:extLst>
      <p:ext uri="{BB962C8B-B14F-4D97-AF65-F5344CB8AC3E}">
        <p14:creationId xmlns:p14="http://schemas.microsoft.com/office/powerpoint/2010/main" val="3767759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EB65D-1426-B5BE-CDE9-2A7872415D1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C754365-CEF4-C971-E5C4-5B1270A29991}"/>
              </a:ext>
            </a:extLst>
          </p:cNvPr>
          <p:cNvSpPr txBox="1"/>
          <p:nvPr/>
        </p:nvSpPr>
        <p:spPr>
          <a:xfrm>
            <a:off x="658133" y="2420412"/>
            <a:ext cx="8989212" cy="2127762"/>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2400" dirty="0">
                <a:latin typeface="Roboto Slab" pitchFamily="2" charset="0"/>
                <a:ea typeface="Roboto Slab" pitchFamily="2" charset="0"/>
                <a:cs typeface="Roboto Slab" pitchFamily="2" charset="0"/>
              </a:rPr>
              <a:t>U</a:t>
            </a:r>
            <a:r>
              <a:rPr lang="en-GB" sz="2400" dirty="0">
                <a:effectLst/>
                <a:latin typeface="Roboto Slab" pitchFamily="2" charset="0"/>
                <a:ea typeface="Roboto Slab" pitchFamily="2" charset="0"/>
                <a:cs typeface="Roboto Slab" pitchFamily="2" charset="0"/>
              </a:rPr>
              <a:t>nder </a:t>
            </a:r>
            <a:r>
              <a:rPr lang="en-GB" sz="2400" dirty="0">
                <a:effectLst/>
                <a:latin typeface="Roboto Slab" pitchFamily="2" charset="0"/>
                <a:ea typeface="Roboto Slab" pitchFamily="2" charset="0"/>
                <a:cs typeface="Roboto Slab" pitchFamily="2" charset="0"/>
                <a:hlinkClick r:id="rId2"/>
              </a:rPr>
              <a:t>section 19(a) of the Children and Families Act 2014 </a:t>
            </a:r>
            <a:r>
              <a:rPr lang="en-GB" sz="2400" dirty="0">
                <a:effectLst/>
                <a:latin typeface="Roboto Slab" pitchFamily="2" charset="0"/>
                <a:ea typeface="Roboto Slab" pitchFamily="2" charset="0"/>
                <a:cs typeface="Roboto Slab" pitchFamily="2" charset="0"/>
              </a:rPr>
              <a:t>and </a:t>
            </a:r>
            <a:r>
              <a:rPr lang="en-GB" sz="2400" dirty="0">
                <a:effectLst/>
                <a:latin typeface="Roboto Slab" pitchFamily="2" charset="0"/>
                <a:ea typeface="Roboto Slab" pitchFamily="2" charset="0"/>
                <a:cs typeface="Roboto Slab" pitchFamily="2" charset="0"/>
                <a:hlinkClick r:id="rId3"/>
              </a:rPr>
              <a:t>section 9 of the Education Act 1996</a:t>
            </a:r>
            <a:r>
              <a:rPr lang="en-GB" sz="2400" dirty="0">
                <a:effectLst/>
                <a:latin typeface="Roboto Slab" pitchFamily="2" charset="0"/>
                <a:ea typeface="Roboto Slab" pitchFamily="2" charset="0"/>
                <a:cs typeface="Roboto Slab" pitchFamily="2" charset="0"/>
              </a:rPr>
              <a:t> Local Authorities must consider any other requests the parent makes.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32B658D1-C69E-216C-A938-A5DFDE93BE09}"/>
              </a:ext>
            </a:extLst>
          </p:cNvPr>
          <p:cNvSpPr txBox="1">
            <a:spLocks/>
          </p:cNvSpPr>
          <p:nvPr/>
        </p:nvSpPr>
        <p:spPr>
          <a:xfrm>
            <a:off x="473016" y="704660"/>
            <a:ext cx="8884629" cy="1038681"/>
          </a:xfrm>
          <a:prstGeom prst="rect">
            <a:avLst/>
          </a:prstGeom>
        </p:spPr>
        <p:txBody>
          <a:bodyPr vert="horz" lIns="91440" tIns="45720" rIns="91440" bIns="45720" rtlCol="0" anchor="b" anchorCtr="0">
            <a:normAutofit fontScale="55000" lnSpcReduction="20000"/>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sz="7000" dirty="0">
                <a:latin typeface="Roboto Slab" pitchFamily="2" charset="0"/>
                <a:ea typeface="Roboto Slab" pitchFamily="2" charset="0"/>
                <a:cs typeface="Roboto Slab" pitchFamily="2" charset="0"/>
              </a:rPr>
              <a:t>Requesting a school not on the list</a:t>
            </a:r>
            <a:r>
              <a:rPr lang="en-GB" dirty="0"/>
              <a:t>:</a:t>
            </a:r>
          </a:p>
        </p:txBody>
      </p:sp>
    </p:spTree>
    <p:extLst>
      <p:ext uri="{BB962C8B-B14F-4D97-AF65-F5344CB8AC3E}">
        <p14:creationId xmlns:p14="http://schemas.microsoft.com/office/powerpoint/2010/main" val="2533798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5FC19-39AA-656A-919F-47BEAD2E31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A3D556C-1D6D-33A8-AABA-AC732AAFC436}"/>
              </a:ext>
            </a:extLst>
          </p:cNvPr>
          <p:cNvSpPr txBox="1"/>
          <p:nvPr/>
        </p:nvSpPr>
        <p:spPr>
          <a:xfrm>
            <a:off x="922241" y="1813952"/>
            <a:ext cx="8144142" cy="2861424"/>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0–6 – decision to carry out the assessment or not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6-12 – assessment carried out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12-16 – plan drafted if one is to be issued</a:t>
            </a:r>
          </a:p>
          <a:p>
            <a:pPr marR="0" lvl="0" algn="l" defTabSz="914400" rtl="0" eaLnBrk="1" fontAlgn="auto" latinLnBrk="0" hangingPunct="1">
              <a:lnSpc>
                <a:spcPct val="150000"/>
              </a:lnSpc>
              <a:spcBef>
                <a:spcPts val="1000"/>
              </a:spcBef>
              <a:spcAft>
                <a:spcPts val="0"/>
              </a:spcAft>
              <a:buClrTx/>
              <a:buSzTx/>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FC58F118-2634-85B2-AFF8-0E6FB3355971}"/>
              </a:ext>
            </a:extLst>
          </p:cNvPr>
          <p:cNvSpPr txBox="1">
            <a:spLocks/>
          </p:cNvSpPr>
          <p:nvPr/>
        </p:nvSpPr>
        <p:spPr>
          <a:xfrm>
            <a:off x="759341" y="361235"/>
            <a:ext cx="1061985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Assessment Timescales</a:t>
            </a:r>
          </a:p>
        </p:txBody>
      </p:sp>
    </p:spTree>
    <p:extLst>
      <p:ext uri="{BB962C8B-B14F-4D97-AF65-F5344CB8AC3E}">
        <p14:creationId xmlns:p14="http://schemas.microsoft.com/office/powerpoint/2010/main" val="4188094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71290-8035-5A0F-02F8-E08D832FA96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DF97B3B-EEA2-BE67-0459-5B300EB499C7}"/>
              </a:ext>
            </a:extLst>
          </p:cNvPr>
          <p:cNvSpPr txBox="1"/>
          <p:nvPr/>
        </p:nvSpPr>
        <p:spPr>
          <a:xfrm>
            <a:off x="473016" y="1738669"/>
            <a:ext cx="11559540" cy="2256002"/>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lang="en-GB" sz="2800" dirty="0">
                <a:solidFill>
                  <a:srgbClr val="E7E6E6">
                    <a:lumMod val="50000"/>
                  </a:srgbClr>
                </a:solidFill>
                <a:latin typeface="Roboto Slab" pitchFamily="2" charset="0"/>
                <a:ea typeface="Roboto Slab" pitchFamily="2" charset="0"/>
              </a:rPr>
              <a:t>At the Draft Plan stage, there is no right of appeal</a:t>
            </a:r>
          </a:p>
          <a:p>
            <a:pPr marR="0" lvl="0" algn="l" defTabSz="914400" rtl="0" eaLnBrk="1" fontAlgn="auto" latinLnBrk="0" hangingPunct="1">
              <a:lnSpc>
                <a:spcPct val="150000"/>
              </a:lnSpc>
              <a:spcBef>
                <a:spcPts val="1000"/>
              </a:spcBef>
              <a:spcAft>
                <a:spcPts val="0"/>
              </a:spcAft>
              <a:buClrTx/>
              <a:buSzTx/>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You </a:t>
            </a:r>
            <a:r>
              <a:rPr lang="en-GB" sz="2800" dirty="0">
                <a:solidFill>
                  <a:srgbClr val="E7E6E6">
                    <a:lumMod val="50000"/>
                  </a:srgbClr>
                </a:solidFill>
                <a:latin typeface="Roboto Slab" pitchFamily="2" charset="0"/>
                <a:ea typeface="Roboto Slab" pitchFamily="2" charset="0"/>
              </a:rPr>
              <a:t>can only appeal once the Final Plan has been issued.</a:t>
            </a:r>
            <a:endPar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F3F3285F-BB1B-6829-CD56-9A7F3ABD271E}"/>
              </a:ext>
            </a:extLst>
          </p:cNvPr>
          <p:cNvSpPr txBox="1">
            <a:spLocks/>
          </p:cNvSpPr>
          <p:nvPr/>
        </p:nvSpPr>
        <p:spPr>
          <a:xfrm>
            <a:off x="473016" y="453600"/>
            <a:ext cx="7913601" cy="651870"/>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Rights of Appeal:</a:t>
            </a:r>
          </a:p>
        </p:txBody>
      </p:sp>
    </p:spTree>
    <p:extLst>
      <p:ext uri="{BB962C8B-B14F-4D97-AF65-F5344CB8AC3E}">
        <p14:creationId xmlns:p14="http://schemas.microsoft.com/office/powerpoint/2010/main" val="128408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34AC5-6F85-ABC5-4900-6154CE242B2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859949C-FD0E-1085-F5A2-21AB438B3E1F}"/>
              </a:ext>
            </a:extLst>
          </p:cNvPr>
          <p:cNvSpPr txBox="1"/>
          <p:nvPr/>
        </p:nvSpPr>
        <p:spPr>
          <a:xfrm>
            <a:off x="473016" y="1738669"/>
            <a:ext cx="11559540" cy="7293279"/>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800" dirty="0">
                <a:solidFill>
                  <a:srgbClr val="E7E6E6">
                    <a:lumMod val="50000"/>
                  </a:srgbClr>
                </a:solidFill>
                <a:latin typeface="Roboto Slab" pitchFamily="2" charset="0"/>
                <a:ea typeface="Roboto Slab" pitchFamily="2" charset="0"/>
              </a:rPr>
              <a:t>The LA will issue a Final Plan which is their confirmed version of the EHCP and will name a specific school, or type of school in  Section I.</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800" dirty="0">
                <a:solidFill>
                  <a:srgbClr val="E7E6E6">
                    <a:lumMod val="50000"/>
                  </a:srgbClr>
                </a:solidFill>
                <a:latin typeface="Roboto Slab" pitchFamily="2" charset="0"/>
                <a:ea typeface="Roboto Slab" pitchFamily="2" charset="0"/>
              </a:rPr>
              <a:t>This must be issued by week 20 from the date the EHCNA was requested.</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R="0" lvl="0" algn="l" defTabSz="914400" rtl="0" eaLnBrk="1" fontAlgn="auto" latinLnBrk="0" hangingPunct="1">
              <a:lnSpc>
                <a:spcPct val="150000"/>
              </a:lnSpc>
              <a:spcBef>
                <a:spcPts val="1000"/>
              </a:spcBef>
              <a:spcAft>
                <a:spcPts val="0"/>
              </a:spcAft>
              <a:buClrTx/>
              <a:buSzTx/>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  </a:t>
            </a:r>
          </a:p>
          <a:p>
            <a:pPr marR="0" lvl="0" algn="l" defTabSz="914400" rtl="0" eaLnBrk="1" fontAlgn="auto" latinLnBrk="0" hangingPunct="1">
              <a:lnSpc>
                <a:spcPct val="150000"/>
              </a:lnSpc>
              <a:spcBef>
                <a:spcPts val="1000"/>
              </a:spcBef>
              <a:spcAft>
                <a:spcPts val="0"/>
              </a:spcAft>
              <a:buClrTx/>
              <a:buSzTx/>
              <a:tabLst/>
              <a:defRPr/>
            </a:pPr>
            <a:endPar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8B03A031-70BE-9EC5-9AF3-A5DC996CF1E7}"/>
              </a:ext>
            </a:extLst>
          </p:cNvPr>
          <p:cNvSpPr txBox="1">
            <a:spLocks/>
          </p:cNvSpPr>
          <p:nvPr/>
        </p:nvSpPr>
        <p:spPr>
          <a:xfrm>
            <a:off x="473016" y="453600"/>
            <a:ext cx="7913601" cy="651870"/>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Final Plan Issued</a:t>
            </a:r>
          </a:p>
        </p:txBody>
      </p:sp>
    </p:spTree>
    <p:extLst>
      <p:ext uri="{BB962C8B-B14F-4D97-AF65-F5344CB8AC3E}">
        <p14:creationId xmlns:p14="http://schemas.microsoft.com/office/powerpoint/2010/main" val="2954475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9203-2E54-F684-19BC-025C854305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D40837-4367-6326-9836-71CA421E9D75}"/>
              </a:ext>
            </a:extLst>
          </p:cNvPr>
          <p:cNvSpPr txBox="1"/>
          <p:nvPr/>
        </p:nvSpPr>
        <p:spPr>
          <a:xfrm>
            <a:off x="922241" y="1813952"/>
            <a:ext cx="8144142" cy="3451329"/>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20 weeks from request to final plan</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0–6 – decision to carry out the assessment or not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6-12 – assessment carried out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Weeks 12-16 – plan drafted if one is to be issued</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Week 20 – final plan issued</a:t>
            </a:r>
          </a:p>
        </p:txBody>
      </p:sp>
      <p:sp>
        <p:nvSpPr>
          <p:cNvPr id="6" name="Title 6">
            <a:extLst>
              <a:ext uri="{FF2B5EF4-FFF2-40B4-BE49-F238E27FC236}">
                <a16:creationId xmlns:a16="http://schemas.microsoft.com/office/drawing/2014/main" id="{C5EDE10F-80BD-CCF5-C09A-82769B4A4157}"/>
              </a:ext>
            </a:extLst>
          </p:cNvPr>
          <p:cNvSpPr txBox="1">
            <a:spLocks/>
          </p:cNvSpPr>
          <p:nvPr/>
        </p:nvSpPr>
        <p:spPr>
          <a:xfrm>
            <a:off x="759341" y="361235"/>
            <a:ext cx="1061985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Assessment Timescales</a:t>
            </a:r>
          </a:p>
        </p:txBody>
      </p:sp>
    </p:spTree>
    <p:extLst>
      <p:ext uri="{BB962C8B-B14F-4D97-AF65-F5344CB8AC3E}">
        <p14:creationId xmlns:p14="http://schemas.microsoft.com/office/powerpoint/2010/main" val="147948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1A110-3178-A5F0-76AD-8B0AE19FDE9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BB21D3-84FE-6A84-1E7F-2C843AC6B591}"/>
              </a:ext>
            </a:extLst>
          </p:cNvPr>
          <p:cNvSpPr txBox="1"/>
          <p:nvPr/>
        </p:nvSpPr>
        <p:spPr>
          <a:xfrm>
            <a:off x="629365" y="1933977"/>
            <a:ext cx="8609887" cy="3312702"/>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Requesting an EHC Needs Assessment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 </a:t>
            </a:r>
            <a:r>
              <a:rPr lang="en-GB" sz="2400" dirty="0">
                <a:solidFill>
                  <a:srgbClr val="E7E6E6">
                    <a:lumMod val="50000"/>
                  </a:srgbClr>
                </a:solidFill>
                <a:latin typeface="Roboto Slab" pitchFamily="2" charset="0"/>
                <a:ea typeface="Roboto Slab" pitchFamily="2" charset="0"/>
              </a:rPr>
              <a:t>EHC Needs Assessment</a:t>
            </a: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dirty="0">
                <a:solidFill>
                  <a:srgbClr val="E7E6E6">
                    <a:lumMod val="50000"/>
                  </a:srgbClr>
                </a:solidFill>
                <a:latin typeface="Roboto Slab" pitchFamily="2" charset="0"/>
                <a:ea typeface="Roboto Slab" pitchFamily="2" charset="0"/>
              </a:rPr>
              <a:t>Decision to issue an EHCP</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Draft EHCP</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dirty="0">
                <a:solidFill>
                  <a:srgbClr val="E7E6E6">
                    <a:lumMod val="50000"/>
                  </a:srgbClr>
                </a:solidFill>
                <a:latin typeface="Roboto Slab" pitchFamily="2" charset="0"/>
                <a:ea typeface="Roboto Slab" pitchFamily="2" charset="0"/>
              </a:rPr>
              <a:t>Final EHCP</a:t>
            </a: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B5C921C5-A26D-68D0-8B1B-C4E385350D25}"/>
              </a:ext>
            </a:extLst>
          </p:cNvPr>
          <p:cNvSpPr txBox="1">
            <a:spLocks/>
          </p:cNvSpPr>
          <p:nvPr/>
        </p:nvSpPr>
        <p:spPr>
          <a:xfrm>
            <a:off x="546904" y="453599"/>
            <a:ext cx="8609887"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rgbClr val="3A2050"/>
                </a:solidFill>
              </a:rPr>
              <a:t>What are the 5 stages of </a:t>
            </a:r>
            <a:r>
              <a:rPr kumimoji="0" lang="en-GB" sz="4400" b="1" i="0" u="none" strike="noStrike" kern="700" cap="none" spc="0" normalizeH="0" baseline="0" noProof="0" dirty="0">
                <a:ln>
                  <a:noFill/>
                </a:ln>
                <a:solidFill>
                  <a:srgbClr val="3A2050"/>
                </a:solidFill>
                <a:effectLst/>
                <a:uLnTx/>
                <a:uFillTx/>
                <a:latin typeface="Calibri" panose="020F0502020204030204" pitchFamily="34" charset="0"/>
                <a:ea typeface="+mj-ea"/>
                <a:cs typeface="+mj-cs"/>
              </a:rPr>
              <a:t>an EHCP?</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700" cap="none" spc="0" normalizeH="0" baseline="0" noProof="0" dirty="0">
              <a:ln>
                <a:noFill/>
              </a:ln>
              <a:solidFill>
                <a:srgbClr val="3A2050"/>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38292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D793E-3B0E-7AC2-A2F8-ED213021268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38129F-DBC5-0BD0-907D-3B7C62519AC5}"/>
              </a:ext>
            </a:extLst>
          </p:cNvPr>
          <p:cNvSpPr txBox="1"/>
          <p:nvPr/>
        </p:nvSpPr>
        <p:spPr>
          <a:xfrm>
            <a:off x="473016" y="1296217"/>
            <a:ext cx="11559540" cy="6000617"/>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When the LA sends the Final EHCP they must also send you the information on your right to appeal and mediation.</a:t>
            </a:r>
          </a:p>
          <a:p>
            <a:pPr marR="0" lvl="0" algn="l" defTabSz="914400" rtl="0" eaLnBrk="1" fontAlgn="auto" latinLnBrk="0" hangingPunct="1">
              <a:lnSpc>
                <a:spcPct val="150000"/>
              </a:lnSpc>
              <a:spcBef>
                <a:spcPts val="1000"/>
              </a:spcBef>
              <a:spcAft>
                <a:spcPts val="0"/>
              </a:spcAft>
              <a:buClrTx/>
              <a:buSzTx/>
              <a:tabLst/>
              <a:defRPr/>
            </a:pPr>
            <a:endPar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Sections B, F and I (or all 3)</a:t>
            </a:r>
          </a:p>
          <a:p>
            <a:pPr marR="0" lvl="0" algn="l" defTabSz="914400" rtl="0" eaLnBrk="1" fontAlgn="auto" latinLnBrk="0" hangingPunct="1">
              <a:lnSpc>
                <a:spcPct val="150000"/>
              </a:lnSpc>
              <a:spcBef>
                <a:spcPts val="1000"/>
              </a:spcBef>
              <a:spcAft>
                <a:spcPts val="0"/>
              </a:spcAft>
              <a:buClrTx/>
              <a:buSzTx/>
              <a:tabLst/>
              <a:defRPr/>
            </a:pPr>
            <a:endPar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Sections C, D, G or H  </a:t>
            </a:r>
          </a:p>
          <a:p>
            <a:pPr marR="0" lvl="0" algn="l" defTabSz="914400" rtl="0" eaLnBrk="1" fontAlgn="auto" latinLnBrk="0" hangingPunct="1">
              <a:lnSpc>
                <a:spcPct val="150000"/>
              </a:lnSpc>
              <a:spcBef>
                <a:spcPts val="1000"/>
              </a:spcBef>
              <a:spcAft>
                <a:spcPts val="0"/>
              </a:spcAft>
              <a:buClrTx/>
              <a:buSzTx/>
              <a:tabLst/>
              <a:defRPr/>
            </a:pPr>
            <a:r>
              <a:rPr kumimoji="0" lang="en-GB" sz="28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(but must be in conjunction with Section B)</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203942B9-C381-D1A7-4EE8-061FA3890ECD}"/>
              </a:ext>
            </a:extLst>
          </p:cNvPr>
          <p:cNvSpPr txBox="1">
            <a:spLocks/>
          </p:cNvSpPr>
          <p:nvPr/>
        </p:nvSpPr>
        <p:spPr>
          <a:xfrm>
            <a:off x="473016" y="453600"/>
            <a:ext cx="7913601" cy="651870"/>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Rights of Appeal:</a:t>
            </a:r>
          </a:p>
        </p:txBody>
      </p:sp>
    </p:spTree>
    <p:extLst>
      <p:ext uri="{BB962C8B-B14F-4D97-AF65-F5344CB8AC3E}">
        <p14:creationId xmlns:p14="http://schemas.microsoft.com/office/powerpoint/2010/main" val="2346642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D858-6EFA-3696-2ADB-0535D3A884C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EF0E1E-A924-7E5C-C412-5D2EAEA025D3}"/>
              </a:ext>
            </a:extLst>
          </p:cNvPr>
          <p:cNvSpPr txBox="1"/>
          <p:nvPr/>
        </p:nvSpPr>
        <p:spPr>
          <a:xfrm>
            <a:off x="473016" y="1738669"/>
            <a:ext cx="11559540" cy="5226111"/>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hlinkClick r:id="rId2"/>
              </a:rPr>
              <a:t>Witherslack Group Website – Resources</a:t>
            </a: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GB" sz="2400" dirty="0">
                <a:solidFill>
                  <a:srgbClr val="E7E6E6">
                    <a:lumMod val="50000"/>
                  </a:srgbClr>
                </a:solidFill>
                <a:latin typeface="Roboto Slab" pitchFamily="2" charset="0"/>
                <a:ea typeface="Roboto Slab" pitchFamily="2" charset="0"/>
                <a:hlinkClick r:id="rId3"/>
              </a:rPr>
              <a:t>EHCP Support Pack</a:t>
            </a: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E7E6E6">
                    <a:lumMod val="50000"/>
                  </a:srgbClr>
                </a:solidFill>
                <a:effectLst/>
                <a:uLnTx/>
                <a:uFillTx/>
                <a:latin typeface="Roboto Slab" pitchFamily="2" charset="0"/>
                <a:ea typeface="Roboto Slab" pitchFamily="2" charset="0"/>
                <a:cs typeface="+mn-cs"/>
              </a:rPr>
              <a:t>IPSEA</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SENDIAS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GB" sz="2400" dirty="0">
                <a:solidFill>
                  <a:srgbClr val="E7E6E6">
                    <a:lumMod val="50000"/>
                  </a:srgbClr>
                </a:solidFill>
                <a:latin typeface="Roboto Slab" pitchFamily="2" charset="0"/>
                <a:ea typeface="Roboto Slab" pitchFamily="2" charset="0"/>
              </a:rPr>
              <a:t>Local Offer</a:t>
            </a: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sz="2200" dirty="0">
              <a:solidFill>
                <a:srgbClr val="E7E6E6">
                  <a:lumMod val="50000"/>
                </a:srgbClr>
              </a:solidFill>
              <a:latin typeface="Roboto Slab" pitchFamily="2" charset="0"/>
              <a:ea typeface="Roboto Slab" pitchFamily="2"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sz="2200" dirty="0">
              <a:solidFill>
                <a:srgbClr val="E7E6E6">
                  <a:lumMod val="50000"/>
                </a:srgbClr>
              </a:solidFill>
              <a:latin typeface="Roboto Slab" pitchFamily="2" charset="0"/>
              <a:ea typeface="Roboto Slab" pitchFamily="2" charset="0"/>
            </a:endParaRPr>
          </a:p>
        </p:txBody>
      </p:sp>
      <p:sp>
        <p:nvSpPr>
          <p:cNvPr id="6" name="Title 6">
            <a:extLst>
              <a:ext uri="{FF2B5EF4-FFF2-40B4-BE49-F238E27FC236}">
                <a16:creationId xmlns:a16="http://schemas.microsoft.com/office/drawing/2014/main" id="{9C712A57-018A-71ED-0FAB-E6467871634E}"/>
              </a:ext>
            </a:extLst>
          </p:cNvPr>
          <p:cNvSpPr txBox="1">
            <a:spLocks/>
          </p:cNvSpPr>
          <p:nvPr/>
        </p:nvSpPr>
        <p:spPr>
          <a:xfrm>
            <a:off x="473016" y="453600"/>
            <a:ext cx="7913601" cy="651870"/>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Useful Resources:</a:t>
            </a:r>
          </a:p>
        </p:txBody>
      </p:sp>
    </p:spTree>
    <p:extLst>
      <p:ext uri="{BB962C8B-B14F-4D97-AF65-F5344CB8AC3E}">
        <p14:creationId xmlns:p14="http://schemas.microsoft.com/office/powerpoint/2010/main" val="271893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E5E56-91B6-DDFB-77C9-B34BB63B1BE2}"/>
              </a:ext>
            </a:extLst>
          </p:cNvPr>
          <p:cNvSpPr>
            <a:spLocks noGrp="1"/>
          </p:cNvSpPr>
          <p:nvPr>
            <p:ph type="title"/>
          </p:nvPr>
        </p:nvSpPr>
        <p:spPr>
          <a:xfrm>
            <a:off x="1348308" y="2737926"/>
            <a:ext cx="9048185" cy="886383"/>
          </a:xfrm>
        </p:spPr>
        <p:txBody>
          <a:bodyPr>
            <a:noAutofit/>
          </a:bodyPr>
          <a:lstStyle/>
          <a:p>
            <a:pPr algn="ctr"/>
            <a:r>
              <a:rPr lang="en-US" sz="6600" dirty="0">
                <a:latin typeface="Roboto Slab" pitchFamily="2" charset="0"/>
                <a:ea typeface="Roboto Slab" pitchFamily="2" charset="0"/>
              </a:rPr>
              <a:t>Thank you</a:t>
            </a:r>
          </a:p>
        </p:txBody>
      </p:sp>
    </p:spTree>
    <p:extLst>
      <p:ext uri="{BB962C8B-B14F-4D97-AF65-F5344CB8AC3E}">
        <p14:creationId xmlns:p14="http://schemas.microsoft.com/office/powerpoint/2010/main" val="3221693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1DEC3-6F7F-9136-783D-09811AB5445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32777BA-B630-B96C-3987-15C769DEED77}"/>
              </a:ext>
            </a:extLst>
          </p:cNvPr>
          <p:cNvSpPr txBox="1"/>
          <p:nvPr/>
        </p:nvSpPr>
        <p:spPr>
          <a:xfrm>
            <a:off x="629365" y="1933977"/>
            <a:ext cx="8609887" cy="1948226"/>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 child or young person’s parent/carer</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 young person (if over 16 but under 25)</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School or post-16 institution</a:t>
            </a:r>
          </a:p>
        </p:txBody>
      </p:sp>
      <p:sp>
        <p:nvSpPr>
          <p:cNvPr id="6" name="Title 6">
            <a:extLst>
              <a:ext uri="{FF2B5EF4-FFF2-40B4-BE49-F238E27FC236}">
                <a16:creationId xmlns:a16="http://schemas.microsoft.com/office/drawing/2014/main" id="{9D7BCFFC-F2D3-9B79-B75C-984CD524F93D}"/>
              </a:ext>
            </a:extLst>
          </p:cNvPr>
          <p:cNvSpPr txBox="1">
            <a:spLocks/>
          </p:cNvSpPr>
          <p:nvPr/>
        </p:nvSpPr>
        <p:spPr>
          <a:xfrm>
            <a:off x="546904" y="453599"/>
            <a:ext cx="7913601"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Stage 1: Requesting an EHCP</a:t>
            </a:r>
          </a:p>
          <a:p>
            <a:r>
              <a:rPr lang="en-GB" sz="3600" dirty="0"/>
              <a:t>Who Can Make a request?</a:t>
            </a:r>
          </a:p>
        </p:txBody>
      </p:sp>
    </p:spTree>
    <p:extLst>
      <p:ext uri="{BB962C8B-B14F-4D97-AF65-F5344CB8AC3E}">
        <p14:creationId xmlns:p14="http://schemas.microsoft.com/office/powerpoint/2010/main" val="1035460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F97A0-80D4-6762-0363-1D18C73368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A06561C-49C1-6C23-A6CD-E6F71BF62E1C}"/>
              </a:ext>
            </a:extLst>
          </p:cNvPr>
          <p:cNvSpPr txBox="1"/>
          <p:nvPr/>
        </p:nvSpPr>
        <p:spPr>
          <a:xfrm>
            <a:off x="629365" y="1933977"/>
            <a:ext cx="10807459" cy="442069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 child / YP </a:t>
            </a:r>
            <a:r>
              <a:rPr kumimoji="0" lang="en-GB" sz="2400" b="1"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has or may have </a:t>
            </a: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Special Educational Needs</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They </a:t>
            </a:r>
            <a:r>
              <a:rPr kumimoji="0" lang="en-GB" sz="2400" b="1"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MAY</a:t>
            </a: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 need special educational provision to be made through an EHCP</a:t>
            </a:r>
          </a:p>
          <a:p>
            <a:pPr marR="0" lvl="0" algn="l" defTabSz="914400" rtl="0" eaLnBrk="1" fontAlgn="auto" latinLnBrk="0" hangingPunct="1">
              <a:lnSpc>
                <a:spcPct val="150000"/>
              </a:lnSpc>
              <a:spcBef>
                <a:spcPts val="1000"/>
              </a:spcBef>
              <a:spcAft>
                <a:spcPts val="0"/>
              </a:spcAft>
              <a:buClrTx/>
              <a:buSzTx/>
              <a:tabLst/>
              <a:defRPr/>
            </a:pPr>
            <a:endParaRPr lang="en-GB" sz="2400" dirty="0">
              <a:solidFill>
                <a:srgbClr val="E7E6E6">
                  <a:lumMod val="50000"/>
                </a:srgbClr>
              </a:solidFill>
              <a:latin typeface="Roboto Slab" pitchFamily="2" charset="0"/>
              <a:ea typeface="Roboto Slab" pitchFamily="2" charset="0"/>
            </a:endParaRPr>
          </a:p>
          <a:p>
            <a:pPr marR="0" lvl="0" algn="l" defTabSz="914400" rtl="0" eaLnBrk="1" fontAlgn="auto" latinLnBrk="0" hangingPunct="1">
              <a:lnSpc>
                <a:spcPct val="150000"/>
              </a:lnSpc>
              <a:spcBef>
                <a:spcPts val="1000"/>
              </a:spcBef>
              <a:spcAft>
                <a:spcPts val="0"/>
              </a:spcAft>
              <a:buClrTx/>
              <a:buSzTx/>
              <a:tabLst/>
              <a:defRPr/>
            </a:pPr>
            <a:r>
              <a:rPr lang="en-GB" sz="2400" dirty="0">
                <a:solidFill>
                  <a:srgbClr val="E7E6E6">
                    <a:lumMod val="50000"/>
                  </a:srgbClr>
                </a:solidFill>
                <a:latin typeface="Roboto Slab" pitchFamily="2" charset="0"/>
                <a:ea typeface="Roboto Slab" pitchFamily="2" charset="0"/>
              </a:rPr>
              <a:t>If the answer to </a:t>
            </a:r>
            <a:r>
              <a:rPr lang="en-GB" sz="2400" b="1" dirty="0">
                <a:solidFill>
                  <a:srgbClr val="E7E6E6">
                    <a:lumMod val="50000"/>
                  </a:srgbClr>
                </a:solidFill>
                <a:latin typeface="Roboto Slab" pitchFamily="2" charset="0"/>
                <a:ea typeface="Roboto Slab" pitchFamily="2" charset="0"/>
              </a:rPr>
              <a:t>both</a:t>
            </a:r>
            <a:r>
              <a:rPr lang="en-GB" sz="2400" dirty="0">
                <a:solidFill>
                  <a:srgbClr val="E7E6E6">
                    <a:lumMod val="50000"/>
                  </a:srgbClr>
                </a:solidFill>
                <a:latin typeface="Roboto Slab" pitchFamily="2" charset="0"/>
                <a:ea typeface="Roboto Slab" pitchFamily="2" charset="0"/>
              </a:rPr>
              <a:t> questions is yes, the Local Authority must           carry out and EHC needs assessment.</a:t>
            </a:r>
          </a:p>
          <a:p>
            <a:pPr marR="0" lvl="0" algn="l" defTabSz="914400" rtl="0" eaLnBrk="1" fontAlgn="auto" latinLnBrk="0" hangingPunct="1">
              <a:lnSpc>
                <a:spcPct val="150000"/>
              </a:lnSpc>
              <a:spcBef>
                <a:spcPts val="1000"/>
              </a:spcBef>
              <a:spcAft>
                <a:spcPts val="0"/>
              </a:spcAft>
              <a:buClrTx/>
              <a:buSzTx/>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24640D99-E081-8C97-F19C-C8698C363853}"/>
              </a:ext>
            </a:extLst>
          </p:cNvPr>
          <p:cNvSpPr txBox="1">
            <a:spLocks/>
          </p:cNvSpPr>
          <p:nvPr/>
        </p:nvSpPr>
        <p:spPr>
          <a:xfrm>
            <a:off x="546904" y="453599"/>
            <a:ext cx="10657908" cy="12564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When should an EHCNA be carried out?</a:t>
            </a:r>
          </a:p>
        </p:txBody>
      </p:sp>
    </p:spTree>
    <p:extLst>
      <p:ext uri="{BB962C8B-B14F-4D97-AF65-F5344CB8AC3E}">
        <p14:creationId xmlns:p14="http://schemas.microsoft.com/office/powerpoint/2010/main" val="1834346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829C-E7FE-B31E-24F6-489CDBACCE5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13C37C-42EF-37FA-B538-F583629C6645}"/>
              </a:ext>
            </a:extLst>
          </p:cNvPr>
          <p:cNvSpPr txBox="1"/>
          <p:nvPr/>
        </p:nvSpPr>
        <p:spPr>
          <a:xfrm>
            <a:off x="629365" y="1933977"/>
            <a:ext cx="10807459" cy="364920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“Doesn’t meet the criteria”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“Reports are out of date”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“We don’t have funding to get assessments or reports”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“Has to have 3 areas of need to be assessed”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“Schools have to make the request”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“Needs to have a diagnosis”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“Achieving Academically so doesn’t need 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E7E6E6">
                    <a:lumMod val="50000"/>
                  </a:srgbClr>
                </a:solidFill>
                <a:latin typeface="Roboto Slab" pitchFamily="2" charset="0"/>
                <a:ea typeface="Roboto Slab" pitchFamily="2" charset="0"/>
              </a:rPr>
              <a:t>Masking in school </a:t>
            </a: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p:txBody>
      </p:sp>
      <p:sp>
        <p:nvSpPr>
          <p:cNvPr id="6" name="Title 6">
            <a:extLst>
              <a:ext uri="{FF2B5EF4-FFF2-40B4-BE49-F238E27FC236}">
                <a16:creationId xmlns:a16="http://schemas.microsoft.com/office/drawing/2014/main" id="{9A3A12AF-0A68-7F8C-E30A-8AADD5A12205}"/>
              </a:ext>
            </a:extLst>
          </p:cNvPr>
          <p:cNvSpPr txBox="1">
            <a:spLocks/>
          </p:cNvSpPr>
          <p:nvPr/>
        </p:nvSpPr>
        <p:spPr>
          <a:xfrm>
            <a:off x="546904" y="453599"/>
            <a:ext cx="10657908" cy="70646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Common myths</a:t>
            </a:r>
          </a:p>
        </p:txBody>
      </p:sp>
    </p:spTree>
    <p:extLst>
      <p:ext uri="{BB962C8B-B14F-4D97-AF65-F5344CB8AC3E}">
        <p14:creationId xmlns:p14="http://schemas.microsoft.com/office/powerpoint/2010/main" val="93209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567F-0602-AE96-8B7F-BAC41229EEE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ADFBC0A-5368-333F-15FF-F9BF892275EB}"/>
              </a:ext>
            </a:extLst>
          </p:cNvPr>
          <p:cNvSpPr txBox="1"/>
          <p:nvPr/>
        </p:nvSpPr>
        <p:spPr>
          <a:xfrm>
            <a:off x="397353" y="1735256"/>
            <a:ext cx="10807459" cy="322652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1. Do they have a learning difficulty or disability?</a:t>
            </a:r>
          </a:p>
          <a:p>
            <a:pPr marR="0" lvl="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 child of compulsory school age or young person has a learning difficulty or disability if: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they have significantly greater difficulty in learning than the majority of others of the same age, 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they have a disability which makes it difficult for them to use the facilities normally provided for others of the same age in mainstream schools or post-16 institutions.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2. Does that learning difficulty or disability call for special educational provision to be made?</a:t>
            </a:r>
          </a:p>
        </p:txBody>
      </p:sp>
      <p:sp>
        <p:nvSpPr>
          <p:cNvPr id="6" name="Title 6">
            <a:extLst>
              <a:ext uri="{FF2B5EF4-FFF2-40B4-BE49-F238E27FC236}">
                <a16:creationId xmlns:a16="http://schemas.microsoft.com/office/drawing/2014/main" id="{318434E6-5DE7-47C2-AB3B-0AEFE63670F7}"/>
              </a:ext>
            </a:extLst>
          </p:cNvPr>
          <p:cNvSpPr txBox="1">
            <a:spLocks/>
          </p:cNvSpPr>
          <p:nvPr/>
        </p:nvSpPr>
        <p:spPr>
          <a:xfrm>
            <a:off x="546904" y="453599"/>
            <a:ext cx="10657908" cy="70646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Definition of SEN</a:t>
            </a:r>
          </a:p>
        </p:txBody>
      </p:sp>
    </p:spTree>
    <p:extLst>
      <p:ext uri="{BB962C8B-B14F-4D97-AF65-F5344CB8AC3E}">
        <p14:creationId xmlns:p14="http://schemas.microsoft.com/office/powerpoint/2010/main" val="305284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1FBBD-4FFA-56F0-14C2-4291A0D60C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088AB3-AA5D-6D9C-1397-5E351896340B}"/>
              </a:ext>
            </a:extLst>
          </p:cNvPr>
          <p:cNvSpPr txBox="1"/>
          <p:nvPr/>
        </p:nvSpPr>
        <p:spPr>
          <a:xfrm>
            <a:off x="397353" y="1160060"/>
            <a:ext cx="10250707" cy="392928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You will see the above relates to children of compulsory school age. What if you have a younger child?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 child under compulsory school age is treated as having a learning difficulty or disability if: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it is likely they will have a learning difficulty or a disability, having the same impact as described above, when they reach compulsory school age, 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it would be likely, if no special educational provision were made for them. </a:t>
            </a:r>
          </a:p>
        </p:txBody>
      </p:sp>
      <p:sp>
        <p:nvSpPr>
          <p:cNvPr id="6" name="Title 6">
            <a:extLst>
              <a:ext uri="{FF2B5EF4-FFF2-40B4-BE49-F238E27FC236}">
                <a16:creationId xmlns:a16="http://schemas.microsoft.com/office/drawing/2014/main" id="{10926D92-09E3-B081-36E2-67FB7AD1C4DC}"/>
              </a:ext>
            </a:extLst>
          </p:cNvPr>
          <p:cNvSpPr txBox="1">
            <a:spLocks/>
          </p:cNvSpPr>
          <p:nvPr/>
        </p:nvSpPr>
        <p:spPr>
          <a:xfrm>
            <a:off x="546904" y="453599"/>
            <a:ext cx="10657908" cy="70646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endParaRPr lang="en-GB" dirty="0"/>
          </a:p>
        </p:txBody>
      </p:sp>
    </p:spTree>
    <p:extLst>
      <p:ext uri="{BB962C8B-B14F-4D97-AF65-F5344CB8AC3E}">
        <p14:creationId xmlns:p14="http://schemas.microsoft.com/office/powerpoint/2010/main" val="208663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F0433-8ABA-B93D-7BC6-4D1FE5E6830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896D6A-1B7D-C0D6-989B-9B85371099E9}"/>
              </a:ext>
            </a:extLst>
          </p:cNvPr>
          <p:cNvSpPr txBox="1"/>
          <p:nvPr/>
        </p:nvSpPr>
        <p:spPr>
          <a:xfrm>
            <a:off x="397353" y="1735256"/>
            <a:ext cx="10807459" cy="3853363"/>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Looking at SEN means looking at the challenges or barriers to learning your child experiences.  These challenges may relate to a medical condition or something else, and can include: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reading and writing, for example due to dyslexia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ability to understand things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behaviour or ability to socialise, for example struggling to make friends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concentration levels, for example due to ADHD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E7E6E6">
                    <a:lumMod val="50000"/>
                  </a:srgbClr>
                </a:solidFill>
                <a:effectLst/>
                <a:uLnTx/>
                <a:uFillTx/>
                <a:latin typeface="Roboto Slab" pitchFamily="2" charset="0"/>
                <a:ea typeface="Roboto Slab" pitchFamily="2" charset="0"/>
                <a:cs typeface="+mn-cs"/>
              </a:rPr>
              <a:t>physical ability to do things such as writing.</a:t>
            </a:r>
          </a:p>
        </p:txBody>
      </p:sp>
      <p:sp>
        <p:nvSpPr>
          <p:cNvPr id="6" name="Title 6">
            <a:extLst>
              <a:ext uri="{FF2B5EF4-FFF2-40B4-BE49-F238E27FC236}">
                <a16:creationId xmlns:a16="http://schemas.microsoft.com/office/drawing/2014/main" id="{43452D28-D9E2-EA18-EBE0-35EE7E8CB557}"/>
              </a:ext>
            </a:extLst>
          </p:cNvPr>
          <p:cNvSpPr txBox="1">
            <a:spLocks/>
          </p:cNvSpPr>
          <p:nvPr/>
        </p:nvSpPr>
        <p:spPr>
          <a:xfrm>
            <a:off x="546904" y="453599"/>
            <a:ext cx="10657908" cy="70646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i="0" kern="700" baseline="0">
                <a:solidFill>
                  <a:schemeClr val="tx1"/>
                </a:solidFill>
                <a:latin typeface="Calibri" panose="020F0502020204030204" pitchFamily="34" charset="0"/>
                <a:ea typeface="+mj-ea"/>
                <a:cs typeface="+mj-cs"/>
              </a:defRPr>
            </a:lvl1pPr>
          </a:lstStyle>
          <a:p>
            <a:r>
              <a:rPr lang="en-GB" dirty="0"/>
              <a:t>Examples of SEN</a:t>
            </a:r>
          </a:p>
        </p:txBody>
      </p:sp>
    </p:spTree>
    <p:extLst>
      <p:ext uri="{BB962C8B-B14F-4D97-AF65-F5344CB8AC3E}">
        <p14:creationId xmlns:p14="http://schemas.microsoft.com/office/powerpoint/2010/main" val="16724376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Office Theme">
  <a:themeElements>
    <a:clrScheme name="Custom 3">
      <a:dk1>
        <a:srgbClr val="3A2050"/>
      </a:dk1>
      <a:lt1>
        <a:srgbClr val="FFFFFF"/>
      </a:lt1>
      <a:dk2>
        <a:srgbClr val="44546A"/>
      </a:dk2>
      <a:lt2>
        <a:srgbClr val="CBCBE5"/>
      </a:lt2>
      <a:accent1>
        <a:srgbClr val="7471B3"/>
      </a:accent1>
      <a:accent2>
        <a:srgbClr val="F49F14"/>
      </a:accent2>
      <a:accent3>
        <a:srgbClr val="833D90"/>
      </a:accent3>
      <a:accent4>
        <a:srgbClr val="95C11D"/>
      </a:accent4>
      <a:accent5>
        <a:srgbClr val="ED7421"/>
      </a:accent5>
      <a:accent6>
        <a:srgbClr val="78992A"/>
      </a:accent6>
      <a:hlink>
        <a:srgbClr val="3A2050"/>
      </a:hlink>
      <a:folHlink>
        <a:srgbClr val="83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3209</TotalTime>
  <Words>1796</Words>
  <Application>Microsoft Office PowerPoint</Application>
  <PresentationFormat>Widescreen</PresentationFormat>
  <Paragraphs>211</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Arial</vt:lpstr>
      <vt:lpstr>Calibri</vt:lpstr>
      <vt:lpstr>Open Sans</vt:lpstr>
      <vt:lpstr>Roboto Slab</vt:lpstr>
      <vt:lpstr>Office Theme</vt:lpstr>
      <vt:lpstr>The 5 Stages Of The EHCP Explained </vt:lpstr>
      <vt:lpstr>What is an EHCP?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Waller</dc:creator>
  <cp:lastModifiedBy>Adele Wadey</cp:lastModifiedBy>
  <cp:revision>86</cp:revision>
  <dcterms:created xsi:type="dcterms:W3CDTF">2021-09-13T12:09:44Z</dcterms:created>
  <dcterms:modified xsi:type="dcterms:W3CDTF">2026-05-31T14:02:28Z</dcterms:modified>
</cp:coreProperties>
</file>